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6858000" cx="12192000"/>
  <p:notesSz cx="6858000" cy="9144000"/>
  <p:embeddedFontLst>
    <p:embeddedFont>
      <p:font typeface="Work Sans Medium"/>
      <p:regular r:id="rId15"/>
      <p:bold r:id="rId16"/>
      <p:italic r:id="rId17"/>
      <p:boldItalic r:id="rId18"/>
    </p:embeddedFont>
    <p:embeddedFont>
      <p:font typeface="Work Sans"/>
      <p:regular r:id="rId19"/>
      <p:bold r:id="rId20"/>
      <p:italic r:id="rId21"/>
      <p:boldItalic r:id="rId22"/>
    </p:embeddedFont>
    <p:embeddedFont>
      <p:font typeface="Work Sans Light"/>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7" roundtripDataSignature="AMtx7mj6Nj0z0f1ilXv5GPCQ7HiFdCd78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WorkSans-bold.fntdata"/><Relationship Id="rId22" Type="http://schemas.openxmlformats.org/officeDocument/2006/relationships/font" Target="fonts/WorkSans-boldItalic.fntdata"/><Relationship Id="rId21" Type="http://schemas.openxmlformats.org/officeDocument/2006/relationships/font" Target="fonts/WorkSans-italic.fntdata"/><Relationship Id="rId24" Type="http://schemas.openxmlformats.org/officeDocument/2006/relationships/font" Target="fonts/WorkSansLight-bold.fntdata"/><Relationship Id="rId23" Type="http://schemas.openxmlformats.org/officeDocument/2006/relationships/font" Target="fonts/WorkSansLight-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WorkSansLight-boldItalic.fntdata"/><Relationship Id="rId25" Type="http://schemas.openxmlformats.org/officeDocument/2006/relationships/font" Target="fonts/WorkSansLight-italic.fntdata"/><Relationship Id="rId27" Type="http://customschemas.google.com/relationships/presentationmetadata" Target="meta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font" Target="fonts/WorkSansMedium-regular.fntdata"/><Relationship Id="rId14" Type="http://schemas.openxmlformats.org/officeDocument/2006/relationships/slide" Target="slides/slide10.xml"/><Relationship Id="rId17" Type="http://schemas.openxmlformats.org/officeDocument/2006/relationships/font" Target="fonts/WorkSansMedium-italic.fntdata"/><Relationship Id="rId16" Type="http://schemas.openxmlformats.org/officeDocument/2006/relationships/font" Target="fonts/WorkSansMedium-bold.fntdata"/><Relationship Id="rId19" Type="http://schemas.openxmlformats.org/officeDocument/2006/relationships/font" Target="fonts/WorkSans-regular.fntdata"/><Relationship Id="rId18" Type="http://schemas.openxmlformats.org/officeDocument/2006/relationships/font" Target="fonts/WorkSansMedium-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 name="Google Shape;99;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6" name="Google Shape;19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 name="Google Shape;10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 name="Google Shape;11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 name="Google Shape;12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 name="Google Shape;13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 name="Google Shape;14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 name="Google Shape;15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0" name="Google Shape;16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 name="Google Shape;168;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9" name="Google Shape;169;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de título">
  <p:cSld name="1_Diapositiva de título">
    <p:spTree>
      <p:nvGrpSpPr>
        <p:cNvPr id="15" name="Shape 15"/>
        <p:cNvGrpSpPr/>
        <p:nvPr/>
      </p:nvGrpSpPr>
      <p:grpSpPr>
        <a:xfrm>
          <a:off x="0" y="0"/>
          <a:ext cx="0" cy="0"/>
          <a:chOff x="0" y="0"/>
          <a:chExt cx="0" cy="0"/>
        </a:xfrm>
      </p:grpSpPr>
      <p:pic>
        <p:nvPicPr>
          <p:cNvPr descr="Interfaz de usuario gráfica, Texto, Aplicación&#10;&#10;Descripción generada automáticamente" id="16" name="Google Shape;16;p17"/>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6" name="Shape 56"/>
        <p:cNvGrpSpPr/>
        <p:nvPr/>
      </p:nvGrpSpPr>
      <p:grpSpPr>
        <a:xfrm>
          <a:off x="0" y="0"/>
          <a:ext cx="0" cy="0"/>
          <a:chOff x="0" y="0"/>
          <a:chExt cx="0" cy="0"/>
        </a:xfrm>
      </p:grpSpPr>
      <p:sp>
        <p:nvSpPr>
          <p:cNvPr id="57" name="Google Shape;57;p2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9" name="Google Shape;59;p2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2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1" name="Google Shape;61;p2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65" name="Shape 65"/>
        <p:cNvGrpSpPr/>
        <p:nvPr/>
      </p:nvGrpSpPr>
      <p:grpSpPr>
        <a:xfrm>
          <a:off x="0" y="0"/>
          <a:ext cx="0" cy="0"/>
          <a:chOff x="0" y="0"/>
          <a:chExt cx="0" cy="0"/>
        </a:xfrm>
      </p:grpSpPr>
      <p:sp>
        <p:nvSpPr>
          <p:cNvPr id="66" name="Google Shape;66;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70" name="Shape 70"/>
        <p:cNvGrpSpPr/>
        <p:nvPr/>
      </p:nvGrpSpPr>
      <p:grpSpPr>
        <a:xfrm>
          <a:off x="0" y="0"/>
          <a:ext cx="0" cy="0"/>
          <a:chOff x="0" y="0"/>
          <a:chExt cx="0" cy="0"/>
        </a:xfrm>
      </p:grpSpPr>
      <p:sp>
        <p:nvSpPr>
          <p:cNvPr id="71" name="Google Shape;71;p2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 name="Google Shape;73;p2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 name="Google Shape;74;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77" name="Shape 77"/>
        <p:cNvGrpSpPr/>
        <p:nvPr/>
      </p:nvGrpSpPr>
      <p:grpSpPr>
        <a:xfrm>
          <a:off x="0" y="0"/>
          <a:ext cx="0" cy="0"/>
          <a:chOff x="0" y="0"/>
          <a:chExt cx="0" cy="0"/>
        </a:xfrm>
      </p:grpSpPr>
      <p:sp>
        <p:nvSpPr>
          <p:cNvPr id="78" name="Google Shape;78;p2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9"/>
          <p:cNvSpPr/>
          <p:nvPr>
            <p:ph idx="2" type="pic"/>
          </p:nvPr>
        </p:nvSpPr>
        <p:spPr>
          <a:xfrm>
            <a:off x="5183188" y="987425"/>
            <a:ext cx="6172200" cy="4873625"/>
          </a:xfrm>
          <a:prstGeom prst="rect">
            <a:avLst/>
          </a:prstGeom>
          <a:noFill/>
          <a:ln>
            <a:noFill/>
          </a:ln>
        </p:spPr>
      </p:sp>
      <p:sp>
        <p:nvSpPr>
          <p:cNvPr id="80" name="Google Shape;80;p2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 name="Google Shape;81;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84" name="Shape 84"/>
        <p:cNvGrpSpPr/>
        <p:nvPr/>
      </p:nvGrpSpPr>
      <p:grpSpPr>
        <a:xfrm>
          <a:off x="0" y="0"/>
          <a:ext cx="0" cy="0"/>
          <a:chOff x="0" y="0"/>
          <a:chExt cx="0" cy="0"/>
        </a:xfrm>
      </p:grpSpPr>
      <p:sp>
        <p:nvSpPr>
          <p:cNvPr id="85" name="Google Shape;85;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3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90" name="Shape 90"/>
        <p:cNvGrpSpPr/>
        <p:nvPr/>
      </p:nvGrpSpPr>
      <p:grpSpPr>
        <a:xfrm>
          <a:off x="0" y="0"/>
          <a:ext cx="0" cy="0"/>
          <a:chOff x="0" y="0"/>
          <a:chExt cx="0" cy="0"/>
        </a:xfrm>
      </p:grpSpPr>
      <p:sp>
        <p:nvSpPr>
          <p:cNvPr id="91" name="Google Shape;91;p3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3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cabezado de sección">
  <p:cSld name="1_Encabezado de sección">
    <p:spTree>
      <p:nvGrpSpPr>
        <p:cNvPr id="17" name="Shape 17"/>
        <p:cNvGrpSpPr/>
        <p:nvPr/>
      </p:nvGrpSpPr>
      <p:grpSpPr>
        <a:xfrm>
          <a:off x="0" y="0"/>
          <a:ext cx="0" cy="0"/>
          <a:chOff x="0" y="0"/>
          <a:chExt cx="0" cy="0"/>
        </a:xfrm>
      </p:grpSpPr>
      <p:pic>
        <p:nvPicPr>
          <p:cNvPr id="18" name="Google Shape;18;p18"/>
          <p:cNvPicPr preferRelativeResize="0"/>
          <p:nvPr/>
        </p:nvPicPr>
        <p:blipFill rotWithShape="1">
          <a:blip r:embed="rId2">
            <a:alphaModFix/>
          </a:blip>
          <a:srcRect b="0" l="0" r="0" t="0"/>
          <a:stretch/>
        </p:blipFill>
        <p:spPr>
          <a:xfrm>
            <a:off x="11027833" y="317431"/>
            <a:ext cx="811391" cy="79058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cabezado de sección">
  <p:cSld name="2_Encabezado de sección">
    <p:spTree>
      <p:nvGrpSpPr>
        <p:cNvPr id="19" name="Shape 19"/>
        <p:cNvGrpSpPr/>
        <p:nvPr/>
      </p:nvGrpSpPr>
      <p:grpSpPr>
        <a:xfrm>
          <a:off x="0" y="0"/>
          <a:ext cx="0" cy="0"/>
          <a:chOff x="0" y="0"/>
          <a:chExt cx="0" cy="0"/>
        </a:xfrm>
      </p:grpSpPr>
      <p:pic>
        <p:nvPicPr>
          <p:cNvPr descr="Patrón de fondo&#10;&#10;Descripción generada automáticamente" id="20" name="Google Shape;20;p19"/>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21" name="Google Shape;21;p19"/>
          <p:cNvPicPr preferRelativeResize="0"/>
          <p:nvPr/>
        </p:nvPicPr>
        <p:blipFill rotWithShape="1">
          <a:blip r:embed="rId3">
            <a:alphaModFix/>
          </a:blip>
          <a:srcRect b="0" l="0" r="0" t="0"/>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27" name="Shape 27"/>
        <p:cNvGrpSpPr/>
        <p:nvPr/>
      </p:nvGrpSpPr>
      <p:grpSpPr>
        <a:xfrm>
          <a:off x="0" y="0"/>
          <a:ext cx="0" cy="0"/>
          <a:chOff x="0" y="0"/>
          <a:chExt cx="0" cy="0"/>
        </a:xfrm>
      </p:grpSpPr>
      <p:sp>
        <p:nvSpPr>
          <p:cNvPr id="28" name="Google Shape;28;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31" name="Shape 31"/>
        <p:cNvGrpSpPr/>
        <p:nvPr/>
      </p:nvGrpSpPr>
      <p:grpSpPr>
        <a:xfrm>
          <a:off x="0" y="0"/>
          <a:ext cx="0" cy="0"/>
          <a:chOff x="0" y="0"/>
          <a:chExt cx="0" cy="0"/>
        </a:xfrm>
      </p:grpSpPr>
      <p:sp>
        <p:nvSpPr>
          <p:cNvPr id="32" name="Google Shape;32;p2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2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 name="Google Shape;34;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37" name="Shape 37"/>
        <p:cNvGrpSpPr/>
        <p:nvPr/>
      </p:nvGrpSpPr>
      <p:grpSpPr>
        <a:xfrm>
          <a:off x="0" y="0"/>
          <a:ext cx="0" cy="0"/>
          <a:chOff x="0" y="0"/>
          <a:chExt cx="0" cy="0"/>
        </a:xfrm>
      </p:grpSpPr>
      <p:sp>
        <p:nvSpPr>
          <p:cNvPr id="38" name="Google Shape;38;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43" name="Shape 43"/>
        <p:cNvGrpSpPr/>
        <p:nvPr/>
      </p:nvGrpSpPr>
      <p:grpSpPr>
        <a:xfrm>
          <a:off x="0" y="0"/>
          <a:ext cx="0" cy="0"/>
          <a:chOff x="0" y="0"/>
          <a:chExt cx="0" cy="0"/>
        </a:xfrm>
      </p:grpSpPr>
      <p:sp>
        <p:nvSpPr>
          <p:cNvPr id="44" name="Google Shape;44;p2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2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6" name="Google Shape;46;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49" name="Shape 49"/>
        <p:cNvGrpSpPr/>
        <p:nvPr/>
      </p:nvGrpSpPr>
      <p:grpSpPr>
        <a:xfrm>
          <a:off x="0" y="0"/>
          <a:ext cx="0" cy="0"/>
          <a:chOff x="0" y="0"/>
          <a:chExt cx="0" cy="0"/>
        </a:xfrm>
      </p:grpSpPr>
      <p:sp>
        <p:nvSpPr>
          <p:cNvPr id="50" name="Google Shape;50;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2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
          <p:cNvSpPr txBox="1"/>
          <p:nvPr/>
        </p:nvSpPr>
        <p:spPr>
          <a:xfrm>
            <a:off x="1133200" y="2967300"/>
            <a:ext cx="46992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1" lang="es-MX" sz="5400">
                <a:solidFill>
                  <a:srgbClr val="3F3F3F"/>
                </a:solidFill>
                <a:latin typeface="Work Sans"/>
                <a:ea typeface="Work Sans"/>
                <a:cs typeface="Work Sans"/>
                <a:sym typeface="Work Sans"/>
              </a:rPr>
              <a:t>Motion Parts</a:t>
            </a:r>
            <a:endParaRPr b="1" i="0" sz="4000" u="none" cap="none" strike="noStrike">
              <a:solidFill>
                <a:srgbClr val="3F3F3F"/>
              </a:solidFill>
              <a:latin typeface="Work Sans"/>
              <a:ea typeface="Work Sans"/>
              <a:cs typeface="Work Sans"/>
              <a:sym typeface="Work Sans"/>
            </a:endParaRPr>
          </a:p>
        </p:txBody>
      </p:sp>
      <p:sp>
        <p:nvSpPr>
          <p:cNvPr id="102" name="Google Shape;102;p1"/>
          <p:cNvSpPr txBox="1"/>
          <p:nvPr/>
        </p:nvSpPr>
        <p:spPr>
          <a:xfrm>
            <a:off x="6498775" y="2761828"/>
            <a:ext cx="2001600" cy="2001600"/>
          </a:xfrm>
          <a:prstGeom prst="rect">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s-MX" sz="1600" u="none" cap="none" strike="noStrike">
                <a:solidFill>
                  <a:schemeClr val="dk1"/>
                </a:solidFill>
                <a:latin typeface="Work Sans Light"/>
                <a:ea typeface="Work Sans Light"/>
                <a:cs typeface="Work Sans Light"/>
                <a:sym typeface="Work Sans Light"/>
              </a:rPr>
              <a:t>Logo Sistema</a:t>
            </a:r>
            <a:endParaRPr b="0" i="0" sz="1600" u="none" cap="none" strike="noStrike">
              <a:solidFill>
                <a:schemeClr val="dk1"/>
              </a:solidFill>
              <a:latin typeface="Work Sans Light"/>
              <a:ea typeface="Work Sans Light"/>
              <a:cs typeface="Work Sans Light"/>
              <a:sym typeface="Work Sans Light"/>
            </a:endParaRPr>
          </a:p>
        </p:txBody>
      </p:sp>
      <p:sp>
        <p:nvSpPr>
          <p:cNvPr id="103" name="Google Shape;103;p1"/>
          <p:cNvSpPr txBox="1"/>
          <p:nvPr/>
        </p:nvSpPr>
        <p:spPr>
          <a:xfrm>
            <a:off x="8500325" y="2761825"/>
            <a:ext cx="2001600" cy="2001600"/>
          </a:xfrm>
          <a:prstGeom prst="rect">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s-MX" sz="1600" u="none" cap="none" strike="noStrike">
                <a:solidFill>
                  <a:schemeClr val="dk1"/>
                </a:solidFill>
                <a:latin typeface="Work Sans Light"/>
                <a:ea typeface="Work Sans Light"/>
                <a:cs typeface="Work Sans Light"/>
                <a:sym typeface="Work Sans Light"/>
              </a:rPr>
              <a:t>Logo Empresa</a:t>
            </a:r>
            <a:endParaRPr b="0" i="0" sz="1400" u="none" cap="none" strike="noStrike">
              <a:solidFill>
                <a:srgbClr val="000000"/>
              </a:solidFill>
              <a:latin typeface="Arial"/>
              <a:ea typeface="Arial"/>
              <a:cs typeface="Arial"/>
              <a:sym typeface="Arial"/>
            </a:endParaRPr>
          </a:p>
        </p:txBody>
      </p:sp>
      <p:pic>
        <p:nvPicPr>
          <p:cNvPr id="104" name="Google Shape;104;p1"/>
          <p:cNvPicPr preferRelativeResize="0"/>
          <p:nvPr/>
        </p:nvPicPr>
        <p:blipFill>
          <a:blip r:embed="rId3">
            <a:alphaModFix/>
          </a:blip>
          <a:stretch>
            <a:fillRect/>
          </a:stretch>
        </p:blipFill>
        <p:spPr>
          <a:xfrm>
            <a:off x="8500338" y="2761825"/>
            <a:ext cx="2001550" cy="20015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descr="Imagen que contiene Interfaz de usuario gráfica&#10;&#10;Descripción generada automáticamente" id="198" name="Google Shape;198;p15"/>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8" name="Shape 108"/>
        <p:cNvGrpSpPr/>
        <p:nvPr/>
      </p:nvGrpSpPr>
      <p:grpSpPr>
        <a:xfrm>
          <a:off x="0" y="0"/>
          <a:ext cx="0" cy="0"/>
          <a:chOff x="0" y="0"/>
          <a:chExt cx="0" cy="0"/>
        </a:xfrm>
      </p:grpSpPr>
      <p:sp>
        <p:nvSpPr>
          <p:cNvPr id="109" name="Google Shape;109;p2"/>
          <p:cNvSpPr txBox="1"/>
          <p:nvPr/>
        </p:nvSpPr>
        <p:spPr>
          <a:xfrm>
            <a:off x="3252162" y="2053168"/>
            <a:ext cx="56877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7200"/>
              <a:buFont typeface="Arial"/>
              <a:buNone/>
            </a:pPr>
            <a:r>
              <a:rPr lang="es-MX" sz="7200">
                <a:solidFill>
                  <a:schemeClr val="lt1"/>
                </a:solidFill>
                <a:latin typeface="Work Sans Light"/>
                <a:ea typeface="Work Sans Light"/>
                <a:cs typeface="Work Sans Light"/>
                <a:sym typeface="Work Sans Light"/>
              </a:rPr>
              <a:t>Motion Parts</a:t>
            </a:r>
            <a:endParaRPr b="0" i="0" sz="1400" u="none" cap="none" strike="noStrike">
              <a:solidFill>
                <a:srgbClr val="000000"/>
              </a:solidFill>
              <a:latin typeface="Arial"/>
              <a:ea typeface="Arial"/>
              <a:cs typeface="Arial"/>
              <a:sym typeface="Arial"/>
            </a:endParaRPr>
          </a:p>
        </p:txBody>
      </p:sp>
      <p:cxnSp>
        <p:nvCxnSpPr>
          <p:cNvPr id="110" name="Google Shape;110;p2"/>
          <p:cNvCxnSpPr/>
          <p:nvPr/>
        </p:nvCxnSpPr>
        <p:spPr>
          <a:xfrm>
            <a:off x="5227899" y="3321934"/>
            <a:ext cx="1736203" cy="0"/>
          </a:xfrm>
          <a:prstGeom prst="straightConnector1">
            <a:avLst/>
          </a:prstGeom>
          <a:noFill/>
          <a:ln cap="flat" cmpd="sng" w="9525">
            <a:solidFill>
              <a:schemeClr val="lt1"/>
            </a:solidFill>
            <a:prstDash val="solid"/>
            <a:miter lim="800000"/>
            <a:headEnd len="sm" w="sm" type="none"/>
            <a:tailEnd len="sm" w="sm" type="none"/>
          </a:ln>
        </p:spPr>
      </p:cxnSp>
      <p:sp>
        <p:nvSpPr>
          <p:cNvPr id="111" name="Google Shape;111;p2"/>
          <p:cNvSpPr txBox="1"/>
          <p:nvPr/>
        </p:nvSpPr>
        <p:spPr>
          <a:xfrm>
            <a:off x="4168816" y="3463724"/>
            <a:ext cx="3854400" cy="1708500"/>
          </a:xfrm>
          <a:prstGeom prst="rect">
            <a:avLst/>
          </a:prstGeom>
          <a:noFill/>
          <a:ln>
            <a:noFill/>
          </a:ln>
        </p:spPr>
        <p:txBody>
          <a:bodyPr anchorCtr="0" anchor="t" bIns="45700" lIns="91425" spcFirstLastPara="1" rIns="91425" wrap="square" tIns="45700">
            <a:spAutoFit/>
          </a:bodyPr>
          <a:lstStyle/>
          <a:p>
            <a:pPr indent="0" lvl="0" marL="0" rtl="0" algn="ctr">
              <a:lnSpc>
                <a:spcPct val="200000"/>
              </a:lnSpc>
              <a:spcBef>
                <a:spcPts val="0"/>
              </a:spcBef>
              <a:spcAft>
                <a:spcPts val="0"/>
              </a:spcAft>
              <a:buClr>
                <a:schemeClr val="dk1"/>
              </a:buClr>
              <a:buSzPts val="1100"/>
              <a:buFont typeface="Arial"/>
              <a:buNone/>
            </a:pPr>
            <a:r>
              <a:rPr lang="es-MX" sz="1500">
                <a:solidFill>
                  <a:schemeClr val="lt1"/>
                </a:solidFill>
                <a:latin typeface="Work Sans"/>
                <a:ea typeface="Work Sans"/>
                <a:cs typeface="Work Sans"/>
                <a:sym typeface="Work Sans"/>
              </a:rPr>
              <a:t>Riola Gomez Santiago</a:t>
            </a:r>
            <a:endParaRPr sz="1500">
              <a:solidFill>
                <a:schemeClr val="lt1"/>
              </a:solidFill>
              <a:latin typeface="Work Sans"/>
              <a:ea typeface="Work Sans"/>
              <a:cs typeface="Work Sans"/>
              <a:sym typeface="Work Sans"/>
            </a:endParaRPr>
          </a:p>
          <a:p>
            <a:pPr indent="0" lvl="0" marL="0" rtl="0" algn="ctr">
              <a:lnSpc>
                <a:spcPct val="200000"/>
              </a:lnSpc>
              <a:spcBef>
                <a:spcPts val="0"/>
              </a:spcBef>
              <a:spcAft>
                <a:spcPts val="0"/>
              </a:spcAft>
              <a:buClr>
                <a:schemeClr val="dk1"/>
              </a:buClr>
              <a:buSzPts val="1100"/>
              <a:buFont typeface="Arial"/>
              <a:buNone/>
            </a:pPr>
            <a:r>
              <a:rPr lang="es-MX" sz="1500">
                <a:solidFill>
                  <a:schemeClr val="lt1"/>
                </a:solidFill>
                <a:latin typeface="Work Sans"/>
                <a:ea typeface="Work Sans"/>
                <a:cs typeface="Work Sans"/>
                <a:sym typeface="Work Sans"/>
              </a:rPr>
              <a:t>Pinzon Izaquita Camilo</a:t>
            </a:r>
            <a:endParaRPr sz="1500">
              <a:solidFill>
                <a:schemeClr val="lt1"/>
              </a:solidFill>
              <a:latin typeface="Work Sans"/>
              <a:ea typeface="Work Sans"/>
              <a:cs typeface="Work Sans"/>
              <a:sym typeface="Work Sans"/>
            </a:endParaRPr>
          </a:p>
          <a:p>
            <a:pPr indent="0" lvl="0" marL="0" rtl="0" algn="ctr">
              <a:lnSpc>
                <a:spcPct val="200000"/>
              </a:lnSpc>
              <a:spcBef>
                <a:spcPts val="0"/>
              </a:spcBef>
              <a:spcAft>
                <a:spcPts val="0"/>
              </a:spcAft>
              <a:buClr>
                <a:schemeClr val="dk1"/>
              </a:buClr>
              <a:buSzPts val="1100"/>
              <a:buFont typeface="Arial"/>
              <a:buNone/>
            </a:pPr>
            <a:r>
              <a:rPr lang="es-MX" sz="1500">
                <a:solidFill>
                  <a:schemeClr val="lt1"/>
                </a:solidFill>
                <a:latin typeface="Work Sans"/>
                <a:ea typeface="Work Sans"/>
                <a:cs typeface="Work Sans"/>
                <a:sym typeface="Work Sans"/>
              </a:rPr>
              <a:t>Escobar Castro Juan</a:t>
            </a:r>
            <a:endParaRPr sz="1500">
              <a:solidFill>
                <a:schemeClr val="lt1"/>
              </a:solidFill>
              <a:latin typeface="Work Sans"/>
              <a:ea typeface="Work Sans"/>
              <a:cs typeface="Work Sans"/>
              <a:sym typeface="Work Sans"/>
            </a:endParaRPr>
          </a:p>
          <a:p>
            <a:pPr indent="0" lvl="0" marL="0" rtl="0" algn="ctr">
              <a:lnSpc>
                <a:spcPct val="200000"/>
              </a:lnSpc>
              <a:spcBef>
                <a:spcPts val="0"/>
              </a:spcBef>
              <a:spcAft>
                <a:spcPts val="0"/>
              </a:spcAft>
              <a:buClr>
                <a:schemeClr val="dk1"/>
              </a:buClr>
              <a:buSzPts val="1100"/>
              <a:buFont typeface="Arial"/>
              <a:buNone/>
            </a:pPr>
            <a:r>
              <a:rPr lang="es-MX" sz="1500">
                <a:solidFill>
                  <a:schemeClr val="lt1"/>
                </a:solidFill>
                <a:latin typeface="Work Sans"/>
                <a:ea typeface="Work Sans"/>
                <a:cs typeface="Work Sans"/>
                <a:sym typeface="Work Sans"/>
              </a:rPr>
              <a:t>Peraza Pinzon Juan</a:t>
            </a:r>
            <a:endParaRPr sz="1900">
              <a:solidFill>
                <a:schemeClr val="lt1"/>
              </a:solidFill>
              <a:latin typeface="Work Sans Light"/>
              <a:ea typeface="Work Sans Light"/>
              <a:cs typeface="Work Sans Light"/>
              <a:sym typeface="Work Sans Light"/>
            </a:endParaRPr>
          </a:p>
        </p:txBody>
      </p:sp>
      <p:sp>
        <p:nvSpPr>
          <p:cNvPr id="112" name="Google Shape;112;p2"/>
          <p:cNvSpPr txBox="1"/>
          <p:nvPr/>
        </p:nvSpPr>
        <p:spPr>
          <a:xfrm>
            <a:off x="1068888" y="5279998"/>
            <a:ext cx="10054200" cy="1077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chemeClr val="lt1"/>
                </a:solidFill>
                <a:latin typeface="Work Sans Light"/>
                <a:ea typeface="Work Sans Light"/>
                <a:cs typeface="Work Sans Light"/>
                <a:sym typeface="Work Sans Light"/>
              </a:rPr>
              <a:t>Servicio Nacional de Aprendizaje –SENA, Centro de Electricidad Electrónica y Telecomunicaciones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chemeClr val="lt1"/>
                </a:solidFill>
                <a:latin typeface="Work Sans Light"/>
                <a:ea typeface="Work Sans Light"/>
                <a:cs typeface="Work Sans Light"/>
                <a:sym typeface="Work Sans Light"/>
              </a:rPr>
              <a:t>Técnico en Programación de Software - TPS, Primer Trimestre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chemeClr val="lt1"/>
                </a:solidFill>
                <a:latin typeface="Work Sans Light"/>
                <a:ea typeface="Work Sans Light"/>
                <a:cs typeface="Work Sans Light"/>
                <a:sym typeface="Work Sans Light"/>
              </a:rPr>
              <a:t>Instructor Albeiro Ramos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chemeClr val="lt1"/>
                </a:solidFill>
                <a:latin typeface="Work Sans Light"/>
                <a:ea typeface="Work Sans Light"/>
                <a:cs typeface="Work Sans Light"/>
                <a:sym typeface="Work Sans Light"/>
              </a:rPr>
              <a:t>Bogotá, 25 de marzo de 2023</a:t>
            </a:r>
            <a:endParaRPr b="1" i="0" sz="1600" u="none" cap="none" strike="noStrike">
              <a:solidFill>
                <a:schemeClr val="lt1"/>
              </a:solidFill>
              <a:latin typeface="Work Sans Light"/>
              <a:ea typeface="Work Sans Light"/>
              <a:cs typeface="Work Sans Light"/>
              <a:sym typeface="Work Sans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6" name="Shape 116"/>
        <p:cNvGrpSpPr/>
        <p:nvPr/>
      </p:nvGrpSpPr>
      <p:grpSpPr>
        <a:xfrm>
          <a:off x="0" y="0"/>
          <a:ext cx="0" cy="0"/>
          <a:chOff x="0" y="0"/>
          <a:chExt cx="0" cy="0"/>
        </a:xfrm>
      </p:grpSpPr>
      <p:pic>
        <p:nvPicPr>
          <p:cNvPr id="117" name="Google Shape;117;p3"/>
          <p:cNvPicPr preferRelativeResize="0"/>
          <p:nvPr/>
        </p:nvPicPr>
        <p:blipFill rotWithShape="1">
          <a:blip r:embed="rId4">
            <a:alphaModFix/>
          </a:blip>
          <a:srcRect b="0" l="22915" r="18656" t="0"/>
          <a:stretch/>
        </p:blipFill>
        <p:spPr>
          <a:xfrm>
            <a:off x="6061976" y="-68150"/>
            <a:ext cx="6130027" cy="6994301"/>
          </a:xfrm>
          <a:prstGeom prst="rect">
            <a:avLst/>
          </a:prstGeom>
          <a:noFill/>
          <a:ln>
            <a:noFill/>
          </a:ln>
        </p:spPr>
      </p:pic>
      <p:sp>
        <p:nvSpPr>
          <p:cNvPr id="118" name="Google Shape;118;p3"/>
          <p:cNvSpPr/>
          <p:nvPr/>
        </p:nvSpPr>
        <p:spPr>
          <a:xfrm>
            <a:off x="1157468" y="2685327"/>
            <a:ext cx="2939970" cy="347242"/>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9" name="Google Shape;119;p3"/>
          <p:cNvSpPr txBox="1"/>
          <p:nvPr/>
        </p:nvSpPr>
        <p:spPr>
          <a:xfrm>
            <a:off x="1182520" y="2393549"/>
            <a:ext cx="3514740" cy="67659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3600"/>
              <a:buFont typeface="Work Sans Light"/>
              <a:buNone/>
            </a:pPr>
            <a:r>
              <a:rPr b="0" i="0" lang="es-MX" sz="3600" u="none" cap="none" strike="noStrike">
                <a:solidFill>
                  <a:srgbClr val="38AA00"/>
                </a:solidFill>
                <a:latin typeface="Work Sans Light"/>
                <a:ea typeface="Work Sans Light"/>
                <a:cs typeface="Work Sans Light"/>
                <a:sym typeface="Work Sans Light"/>
              </a:rPr>
              <a:t>Introducción</a:t>
            </a:r>
            <a:endParaRPr b="0" i="0" sz="1400" u="none" cap="none" strike="noStrike">
              <a:solidFill>
                <a:srgbClr val="000000"/>
              </a:solidFill>
              <a:latin typeface="Arial"/>
              <a:ea typeface="Arial"/>
              <a:cs typeface="Arial"/>
              <a:sym typeface="Arial"/>
            </a:endParaRPr>
          </a:p>
        </p:txBody>
      </p:sp>
      <p:sp>
        <p:nvSpPr>
          <p:cNvPr id="120" name="Google Shape;120;p3"/>
          <p:cNvSpPr txBox="1"/>
          <p:nvPr/>
        </p:nvSpPr>
        <p:spPr>
          <a:xfrm>
            <a:off x="1145896" y="3275635"/>
            <a:ext cx="3854400" cy="3047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chemeClr val="dk1"/>
                </a:solidFill>
                <a:latin typeface="Work Sans Light"/>
                <a:ea typeface="Work Sans Light"/>
                <a:cs typeface="Work Sans Light"/>
                <a:sym typeface="Work Sans Light"/>
              </a:rPr>
              <a:t>Este proyecto busca desarrollar un sistema de ecommerce con integración de facturación electrónica para una empresa de autopartes, optimizando las ventas, la gestión de inventarios y la emisión de facturas. La plataforma permitirá a los clientes acceder fácilmente al catálogo de productos y automatizará la facturación, garantizando cumplimiento fiscal y mejorando la eficiencia operativa.</a:t>
            </a:r>
            <a:endParaRPr sz="1600">
              <a:solidFill>
                <a:schemeClr val="dk1"/>
              </a:solidFill>
              <a:latin typeface="Work Sans Light"/>
              <a:ea typeface="Work Sans Light"/>
              <a:cs typeface="Work Sans Light"/>
              <a:sym typeface="Work Sans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4" name="Shape 124"/>
        <p:cNvGrpSpPr/>
        <p:nvPr/>
      </p:nvGrpSpPr>
      <p:grpSpPr>
        <a:xfrm>
          <a:off x="0" y="0"/>
          <a:ext cx="0" cy="0"/>
          <a:chOff x="0" y="0"/>
          <a:chExt cx="0" cy="0"/>
        </a:xfrm>
      </p:grpSpPr>
      <p:sp>
        <p:nvSpPr>
          <p:cNvPr id="125" name="Google Shape;125;p4"/>
          <p:cNvSpPr txBox="1"/>
          <p:nvPr/>
        </p:nvSpPr>
        <p:spPr>
          <a:xfrm>
            <a:off x="456236" y="416689"/>
            <a:ext cx="10515600" cy="7415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Work Sans Medium"/>
              <a:buNone/>
            </a:pPr>
            <a:r>
              <a:rPr lang="es-MX" sz="4400">
                <a:solidFill>
                  <a:schemeClr val="lt1"/>
                </a:solidFill>
                <a:latin typeface="Work Sans Medium"/>
                <a:ea typeface="Work Sans Medium"/>
                <a:cs typeface="Work Sans Medium"/>
                <a:sym typeface="Work Sans Medium"/>
              </a:rPr>
              <a:t>Motion Parts</a:t>
            </a:r>
            <a:endParaRPr sz="4400">
              <a:solidFill>
                <a:schemeClr val="lt1"/>
              </a:solidFill>
              <a:latin typeface="Work Sans Medium"/>
              <a:ea typeface="Work Sans Medium"/>
              <a:cs typeface="Work Sans Medium"/>
              <a:sym typeface="Work Sans Medium"/>
            </a:endParaRPr>
          </a:p>
          <a:p>
            <a:pPr indent="0" lvl="0" marL="0" marR="0" rtl="0" algn="l">
              <a:lnSpc>
                <a:spcPct val="90000"/>
              </a:lnSpc>
              <a:spcBef>
                <a:spcPts val="0"/>
              </a:spcBef>
              <a:spcAft>
                <a:spcPts val="0"/>
              </a:spcAft>
              <a:buClr>
                <a:schemeClr val="lt1"/>
              </a:buClr>
              <a:buSzPts val="4400"/>
              <a:buFont typeface="Work Sans Medium"/>
              <a:buNone/>
            </a:pPr>
            <a:r>
              <a:t/>
            </a:r>
            <a:endParaRPr sz="4400">
              <a:solidFill>
                <a:schemeClr val="lt1"/>
              </a:solidFill>
              <a:latin typeface="Work Sans Medium"/>
              <a:ea typeface="Work Sans Medium"/>
              <a:cs typeface="Work Sans Medium"/>
              <a:sym typeface="Work Sans Medium"/>
            </a:endParaRPr>
          </a:p>
        </p:txBody>
      </p:sp>
      <p:sp>
        <p:nvSpPr>
          <p:cNvPr id="126" name="Google Shape;126;p4"/>
          <p:cNvSpPr txBox="1"/>
          <p:nvPr/>
        </p:nvSpPr>
        <p:spPr>
          <a:xfrm>
            <a:off x="1263775" y="3237797"/>
            <a:ext cx="2001600" cy="1936200"/>
          </a:xfrm>
          <a:prstGeom prst="rect">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s-MX" sz="1600" u="none" cap="none" strike="noStrike">
                <a:solidFill>
                  <a:schemeClr val="dk1"/>
                </a:solidFill>
                <a:latin typeface="Work Sans Light"/>
                <a:ea typeface="Work Sans Light"/>
                <a:cs typeface="Work Sans Light"/>
                <a:sym typeface="Work Sans Light"/>
              </a:rPr>
              <a:t>Logo Sistema</a:t>
            </a:r>
            <a:endParaRPr b="0" i="0" sz="1600" u="none" cap="none" strike="noStrike">
              <a:solidFill>
                <a:schemeClr val="dk1"/>
              </a:solidFill>
              <a:latin typeface="Work Sans Light"/>
              <a:ea typeface="Work Sans Light"/>
              <a:cs typeface="Work Sans Light"/>
              <a:sym typeface="Work Sans Light"/>
            </a:endParaRPr>
          </a:p>
        </p:txBody>
      </p:sp>
      <p:sp>
        <p:nvSpPr>
          <p:cNvPr id="127" name="Google Shape;127;p4"/>
          <p:cNvSpPr txBox="1"/>
          <p:nvPr/>
        </p:nvSpPr>
        <p:spPr>
          <a:xfrm>
            <a:off x="3265325" y="3237797"/>
            <a:ext cx="2001600" cy="1936200"/>
          </a:xfrm>
          <a:prstGeom prst="rect">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s-MX" sz="1600" u="none" cap="none" strike="noStrike">
                <a:solidFill>
                  <a:schemeClr val="dk1"/>
                </a:solidFill>
                <a:latin typeface="Work Sans Light"/>
                <a:ea typeface="Work Sans Light"/>
                <a:cs typeface="Work Sans Light"/>
                <a:sym typeface="Work Sans Light"/>
              </a:rPr>
              <a:t>Logo Empresa</a:t>
            </a:r>
            <a:endParaRPr b="0" i="0" sz="1400" u="none" cap="none" strike="noStrike">
              <a:solidFill>
                <a:srgbClr val="000000"/>
              </a:solidFill>
              <a:latin typeface="Arial"/>
              <a:ea typeface="Arial"/>
              <a:cs typeface="Arial"/>
              <a:sym typeface="Arial"/>
            </a:endParaRPr>
          </a:p>
        </p:txBody>
      </p:sp>
      <p:sp>
        <p:nvSpPr>
          <p:cNvPr id="128" name="Google Shape;128;p4"/>
          <p:cNvSpPr txBox="1"/>
          <p:nvPr/>
        </p:nvSpPr>
        <p:spPr>
          <a:xfrm>
            <a:off x="6653025" y="2489551"/>
            <a:ext cx="4547400" cy="354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s-MX" sz="3200" u="none" cap="none" strike="noStrike">
                <a:solidFill>
                  <a:schemeClr val="dk1"/>
                </a:solidFill>
                <a:latin typeface="Work Sans Light"/>
                <a:ea typeface="Work Sans Light"/>
                <a:cs typeface="Work Sans Light"/>
                <a:sym typeface="Work Sans Light"/>
              </a:rPr>
              <a:t>Problema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rPr b="1" i="0" lang="es-MX" sz="3200" u="none" cap="none" strike="noStrike">
                <a:solidFill>
                  <a:schemeClr val="dk1"/>
                </a:solidFill>
                <a:latin typeface="Work Sans Light"/>
                <a:ea typeface="Work Sans Light"/>
                <a:cs typeface="Work Sans Light"/>
                <a:sym typeface="Work Sans Light"/>
              </a:rPr>
              <a:t>Objetivos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rPr b="1" i="0" lang="es-MX" sz="3200" u="none" cap="none" strike="noStrike">
                <a:solidFill>
                  <a:schemeClr val="dk1"/>
                </a:solidFill>
                <a:latin typeface="Work Sans Light"/>
                <a:ea typeface="Work Sans Light"/>
                <a:cs typeface="Work Sans Light"/>
                <a:sym typeface="Work Sans Light"/>
              </a:rPr>
              <a:t>Justificación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rPr b="1" i="0" lang="es-MX" sz="3200" u="none" cap="none" strike="noStrike">
                <a:solidFill>
                  <a:schemeClr val="dk1"/>
                </a:solidFill>
                <a:latin typeface="Work Sans Light"/>
                <a:ea typeface="Work Sans Light"/>
                <a:cs typeface="Work Sans Light"/>
                <a:sym typeface="Work Sans Light"/>
              </a:rPr>
              <a:t>Alcance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rPr b="1" i="0" lang="es-MX" sz="3200" u="none" cap="none" strike="noStrike">
                <a:solidFill>
                  <a:schemeClr val="dk1"/>
                </a:solidFill>
                <a:latin typeface="Work Sans Light"/>
                <a:ea typeface="Work Sans Light"/>
                <a:cs typeface="Work Sans Light"/>
                <a:sym typeface="Work Sans Light"/>
              </a:rPr>
              <a:t>Delimitación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rPr b="1" i="0" lang="es-MX" sz="3200" u="none" cap="none" strike="noStrike">
                <a:solidFill>
                  <a:schemeClr val="dk1"/>
                </a:solidFill>
                <a:latin typeface="Work Sans Light"/>
                <a:ea typeface="Work Sans Light"/>
                <a:cs typeface="Work Sans Light"/>
                <a:sym typeface="Work Sans Light"/>
              </a:rPr>
              <a:t>Entregables Trimestre</a:t>
            </a:r>
            <a:endParaRPr b="0" i="0" sz="1400" u="none" cap="none" strike="noStrike">
              <a:solidFill>
                <a:srgbClr val="000000"/>
              </a:solidFill>
              <a:latin typeface="Arial"/>
              <a:ea typeface="Arial"/>
              <a:cs typeface="Arial"/>
              <a:sym typeface="Arial"/>
            </a:endParaRPr>
          </a:p>
        </p:txBody>
      </p:sp>
      <p:pic>
        <p:nvPicPr>
          <p:cNvPr id="129" name="Google Shape;129;p4"/>
          <p:cNvPicPr preferRelativeResize="0"/>
          <p:nvPr/>
        </p:nvPicPr>
        <p:blipFill>
          <a:blip r:embed="rId4">
            <a:alphaModFix/>
          </a:blip>
          <a:stretch>
            <a:fillRect/>
          </a:stretch>
        </p:blipFill>
        <p:spPr>
          <a:xfrm>
            <a:off x="3265338" y="3258925"/>
            <a:ext cx="2001550" cy="2001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5"/>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Problema</a:t>
            </a:r>
            <a:endParaRPr/>
          </a:p>
        </p:txBody>
      </p:sp>
      <p:sp>
        <p:nvSpPr>
          <p:cNvPr id="135" name="Google Shape;135;p5"/>
          <p:cNvSpPr txBox="1"/>
          <p:nvPr/>
        </p:nvSpPr>
        <p:spPr>
          <a:xfrm>
            <a:off x="8694348" y="508463"/>
            <a:ext cx="1080000" cy="540000"/>
          </a:xfrm>
          <a:prstGeom prst="rect">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chemeClr val="lt1"/>
                </a:solidFill>
                <a:latin typeface="Work Sans Light"/>
                <a:ea typeface="Work Sans Light"/>
                <a:cs typeface="Work Sans Light"/>
                <a:sym typeface="Work Sans Light"/>
              </a:rPr>
              <a:t>Logo Sistema</a:t>
            </a:r>
            <a:endParaRPr b="1" i="0" sz="1600" u="none" cap="none" strike="noStrike">
              <a:solidFill>
                <a:schemeClr val="lt1"/>
              </a:solidFill>
              <a:latin typeface="Work Sans Light"/>
              <a:ea typeface="Work Sans Light"/>
              <a:cs typeface="Work Sans Light"/>
              <a:sym typeface="Work Sans Light"/>
            </a:endParaRPr>
          </a:p>
        </p:txBody>
      </p:sp>
      <p:sp>
        <p:nvSpPr>
          <p:cNvPr id="136" name="Google Shape;136;p5"/>
          <p:cNvSpPr txBox="1"/>
          <p:nvPr/>
        </p:nvSpPr>
        <p:spPr>
          <a:xfrm>
            <a:off x="9775125" y="321474"/>
            <a:ext cx="1080000" cy="998700"/>
          </a:xfrm>
          <a:prstGeom prst="rect">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5"/>
          <p:cNvSpPr txBox="1"/>
          <p:nvPr/>
        </p:nvSpPr>
        <p:spPr>
          <a:xfrm>
            <a:off x="372303" y="1881846"/>
            <a:ext cx="11447400" cy="326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chemeClr val="dk1"/>
                </a:solidFill>
                <a:latin typeface="Work Sans Light"/>
                <a:ea typeface="Work Sans Light"/>
                <a:cs typeface="Work Sans Light"/>
                <a:sym typeface="Work Sans Light"/>
              </a:rPr>
              <a:t>Párrafo o separación por punto describiendo (máximo 6 líneas por párrafo):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Work Sans Light"/>
              <a:ea typeface="Work Sans Light"/>
              <a:cs typeface="Work Sans Light"/>
              <a:sym typeface="Work Sans Light"/>
            </a:endParaRPr>
          </a:p>
          <a:p>
            <a:pPr indent="-285750" lvl="0" marL="285750" marR="0" rtl="0" algn="l">
              <a:lnSpc>
                <a:spcPct val="100000"/>
              </a:lnSpc>
              <a:spcBef>
                <a:spcPts val="0"/>
              </a:spcBef>
              <a:spcAft>
                <a:spcPts val="0"/>
              </a:spcAft>
              <a:buClr>
                <a:schemeClr val="dk1"/>
              </a:buClr>
              <a:buSzPts val="1600"/>
              <a:buFont typeface="Arial"/>
              <a:buChar char="•"/>
            </a:pPr>
            <a:r>
              <a:rPr lang="es-MX" sz="1600">
                <a:solidFill>
                  <a:schemeClr val="dk1"/>
                </a:solidFill>
                <a:latin typeface="Work Sans Light"/>
                <a:ea typeface="Work Sans Light"/>
                <a:cs typeface="Work Sans Light"/>
                <a:sym typeface="Work Sans Light"/>
              </a:rPr>
              <a:t>E</a:t>
            </a:r>
            <a:r>
              <a:rPr b="0" i="0" lang="es-MX" sz="1600" u="none" cap="none" strike="noStrike">
                <a:solidFill>
                  <a:schemeClr val="dk1"/>
                </a:solidFill>
                <a:latin typeface="Work Sans Light"/>
                <a:ea typeface="Work Sans Light"/>
                <a:cs typeface="Work Sans Light"/>
                <a:sym typeface="Work Sans Light"/>
              </a:rPr>
              <a:t>mpresa</a:t>
            </a:r>
            <a:r>
              <a:rPr lang="es-MX" sz="1600">
                <a:solidFill>
                  <a:schemeClr val="dk1"/>
                </a:solidFill>
                <a:latin typeface="Work Sans Light"/>
                <a:ea typeface="Work Sans Light"/>
                <a:cs typeface="Work Sans Light"/>
                <a:sym typeface="Work Sans Light"/>
              </a:rPr>
              <a:t>: CarElectricos la 64</a:t>
            </a:r>
            <a:endParaRPr b="0" i="0" sz="1400" u="none" cap="none" strike="noStrike">
              <a:solidFill>
                <a:srgbClr val="000000"/>
              </a:solidFill>
              <a:latin typeface="Arial"/>
              <a:ea typeface="Arial"/>
              <a:cs typeface="Arial"/>
              <a:sym typeface="Arial"/>
            </a:endParaRPr>
          </a:p>
          <a:p>
            <a:pPr indent="0" lvl="0" marL="10160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Work Sans Light"/>
              <a:ea typeface="Work Sans Light"/>
              <a:cs typeface="Work Sans Light"/>
              <a:sym typeface="Work Sans Light"/>
            </a:endParaRPr>
          </a:p>
          <a:p>
            <a:pPr indent="-285750" lvl="0" marL="285750" marR="0" rtl="0" algn="l">
              <a:lnSpc>
                <a:spcPct val="100000"/>
              </a:lnSpc>
              <a:spcBef>
                <a:spcPts val="0"/>
              </a:spcBef>
              <a:spcAft>
                <a:spcPts val="0"/>
              </a:spcAft>
              <a:buClr>
                <a:schemeClr val="dk1"/>
              </a:buClr>
              <a:buSzPts val="1600"/>
              <a:buFont typeface="Arial"/>
              <a:buChar char="•"/>
            </a:pPr>
            <a:r>
              <a:rPr b="0" i="0" lang="es-MX" sz="1600" u="none" cap="none" strike="noStrike">
                <a:solidFill>
                  <a:schemeClr val="dk1"/>
                </a:solidFill>
                <a:latin typeface="Work Sans Light"/>
                <a:ea typeface="Work Sans Light"/>
                <a:cs typeface="Work Sans Light"/>
                <a:sym typeface="Work Sans Light"/>
              </a:rPr>
              <a:t>Los Procesos en los que se va a intervenir : </a:t>
            </a:r>
            <a:r>
              <a:rPr lang="es-MX" sz="1600">
                <a:solidFill>
                  <a:schemeClr val="dk1"/>
                </a:solidFill>
                <a:latin typeface="Work Sans Light"/>
                <a:ea typeface="Work Sans Light"/>
                <a:cs typeface="Work Sans Light"/>
                <a:sym typeface="Work Sans Light"/>
              </a:rPr>
              <a:t>Facturación, </a:t>
            </a:r>
            <a:r>
              <a:rPr lang="es-MX" sz="1600">
                <a:solidFill>
                  <a:schemeClr val="dk1"/>
                </a:solidFill>
                <a:latin typeface="Work Sans Light"/>
                <a:ea typeface="Work Sans Light"/>
                <a:cs typeface="Work Sans Light"/>
                <a:sym typeface="Work Sans Light"/>
              </a:rPr>
              <a:t>envíos</a:t>
            </a:r>
            <a:r>
              <a:rPr lang="es-MX" sz="1600">
                <a:solidFill>
                  <a:schemeClr val="dk1"/>
                </a:solidFill>
                <a:latin typeface="Work Sans Light"/>
                <a:ea typeface="Work Sans Light"/>
                <a:cs typeface="Work Sans Light"/>
                <a:sym typeface="Work Sans Light"/>
              </a:rPr>
              <a:t>, compra de productos</a:t>
            </a:r>
            <a:endParaRPr sz="1600">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None/>
            </a:pPr>
            <a:r>
              <a:t/>
            </a:r>
            <a:endParaRPr sz="1600">
              <a:solidFill>
                <a:schemeClr val="dk1"/>
              </a:solidFill>
              <a:latin typeface="Work Sans Light"/>
              <a:ea typeface="Work Sans Light"/>
              <a:cs typeface="Work Sans Light"/>
              <a:sym typeface="Work Sans Light"/>
            </a:endParaRPr>
          </a:p>
          <a:p>
            <a:pPr indent="-285750" lvl="0" marL="285750" marR="0" rtl="0" algn="l">
              <a:lnSpc>
                <a:spcPct val="100000"/>
              </a:lnSpc>
              <a:spcBef>
                <a:spcPts val="0"/>
              </a:spcBef>
              <a:spcAft>
                <a:spcPts val="0"/>
              </a:spcAft>
              <a:buClr>
                <a:schemeClr val="dk1"/>
              </a:buClr>
              <a:buSzPts val="1600"/>
              <a:buFont typeface="Arial"/>
              <a:buChar char="•"/>
            </a:pPr>
            <a:r>
              <a:rPr b="0" i="0" lang="es-MX" sz="1600" u="none" cap="none" strike="noStrike">
                <a:solidFill>
                  <a:schemeClr val="dk1"/>
                </a:solidFill>
                <a:latin typeface="Work Sans Light"/>
                <a:ea typeface="Work Sans Light"/>
                <a:cs typeface="Work Sans Light"/>
                <a:sym typeface="Work Sans Light"/>
              </a:rPr>
              <a:t>El análisis de la información: Técnicas e Instrumentos de recolección de datos: Entrevista </a:t>
            </a:r>
            <a:endParaRPr b="0" i="0" sz="1600" u="none" cap="none" strike="noStrike">
              <a:solidFill>
                <a:schemeClr val="dk1"/>
              </a:solidFill>
              <a:latin typeface="Work Sans Light"/>
              <a:ea typeface="Work Sans Light"/>
              <a:cs typeface="Work Sans Light"/>
              <a:sym typeface="Work Sans Light"/>
            </a:endParaRPr>
          </a:p>
          <a:p>
            <a:pPr indent="-285750" lvl="0" marL="285750" marR="0" rtl="0" algn="l">
              <a:lnSpc>
                <a:spcPct val="100000"/>
              </a:lnSpc>
              <a:spcBef>
                <a:spcPts val="0"/>
              </a:spcBef>
              <a:spcAft>
                <a:spcPts val="0"/>
              </a:spcAft>
              <a:buClr>
                <a:schemeClr val="dk1"/>
              </a:buClr>
              <a:buSzPts val="1600"/>
              <a:buFont typeface="Arial"/>
              <a:buChar char="•"/>
            </a:pPr>
            <a:r>
              <a:rPr b="0" i="0" lang="es-MX" sz="1600" u="none" cap="none" strike="noStrike">
                <a:solidFill>
                  <a:schemeClr val="dk1"/>
                </a:solidFill>
                <a:latin typeface="Work Sans Light"/>
                <a:ea typeface="Work Sans Light"/>
                <a:cs typeface="Work Sans Light"/>
                <a:sym typeface="Work Sans Light"/>
              </a:rPr>
              <a:t>Las necesidades encontradas: </a:t>
            </a:r>
            <a:r>
              <a:rPr lang="es-MX" sz="1600">
                <a:solidFill>
                  <a:schemeClr val="dk1"/>
                </a:solidFill>
                <a:latin typeface="Work Sans Light"/>
                <a:ea typeface="Work Sans Light"/>
                <a:cs typeface="Work Sans Light"/>
                <a:sym typeface="Work Sans Light"/>
              </a:rPr>
              <a:t>FActuración</a:t>
            </a:r>
            <a:r>
              <a:rPr b="0" i="0" lang="es-MX" sz="1600" u="none" cap="none" strike="noStrike">
                <a:solidFill>
                  <a:schemeClr val="dk1"/>
                </a:solidFill>
                <a:latin typeface="Work Sans Light"/>
                <a:ea typeface="Work Sans Light"/>
                <a:cs typeface="Work Sans Light"/>
                <a:sym typeface="Work Sans Light"/>
              </a:rPr>
              <a:t> (</a:t>
            </a:r>
            <a:r>
              <a:rPr lang="es-MX" sz="1600">
                <a:solidFill>
                  <a:schemeClr val="dk1"/>
                </a:solidFill>
                <a:latin typeface="Work Sans Light"/>
                <a:ea typeface="Work Sans Light"/>
                <a:cs typeface="Work Sans Light"/>
                <a:sym typeface="Work Sans Light"/>
              </a:rPr>
              <a:t>La </a:t>
            </a:r>
            <a:r>
              <a:rPr lang="es-MX" sz="1600">
                <a:solidFill>
                  <a:schemeClr val="dk1"/>
                </a:solidFill>
                <a:latin typeface="Work Sans Light"/>
                <a:ea typeface="Work Sans Light"/>
                <a:cs typeface="Work Sans Light"/>
                <a:sym typeface="Work Sans Light"/>
              </a:rPr>
              <a:t>creación</a:t>
            </a:r>
            <a:r>
              <a:rPr lang="es-MX" sz="1600">
                <a:solidFill>
                  <a:schemeClr val="dk1"/>
                </a:solidFill>
                <a:latin typeface="Work Sans Light"/>
                <a:ea typeface="Work Sans Light"/>
                <a:cs typeface="Work Sans Light"/>
                <a:sym typeface="Work Sans Light"/>
              </a:rPr>
              <a:t> de la factura apenas la compra sea realizada</a:t>
            </a:r>
            <a:r>
              <a:rPr b="0" i="0" lang="es-MX" sz="1600" u="none" cap="none" strike="noStrike">
                <a:solidFill>
                  <a:schemeClr val="dk1"/>
                </a:solidFill>
                <a:latin typeface="Work Sans Light"/>
                <a:ea typeface="Work Sans Light"/>
                <a:cs typeface="Work Sans Light"/>
                <a:sym typeface="Work Sans Light"/>
              </a:rPr>
              <a:t>). </a:t>
            </a:r>
            <a:r>
              <a:rPr lang="es-MX" sz="1600">
                <a:solidFill>
                  <a:schemeClr val="dk1"/>
                </a:solidFill>
                <a:latin typeface="Work Sans Light"/>
                <a:ea typeface="Work Sans Light"/>
                <a:cs typeface="Work Sans Light"/>
                <a:sym typeface="Work Sans Light"/>
              </a:rPr>
              <a:t>Envíos</a:t>
            </a:r>
            <a:r>
              <a:rPr b="0" i="0" lang="es-MX" sz="1600" u="none" cap="none" strike="noStrike">
                <a:solidFill>
                  <a:schemeClr val="dk1"/>
                </a:solidFill>
                <a:latin typeface="Work Sans Light"/>
                <a:ea typeface="Work Sans Light"/>
                <a:cs typeface="Work Sans Light"/>
                <a:sym typeface="Work Sans Light"/>
              </a:rPr>
              <a:t> (</a:t>
            </a:r>
            <a:r>
              <a:rPr lang="es-MX" sz="1600">
                <a:solidFill>
                  <a:schemeClr val="dk1"/>
                </a:solidFill>
                <a:latin typeface="Work Sans Light"/>
                <a:ea typeface="Work Sans Light"/>
                <a:cs typeface="Work Sans Light"/>
                <a:sym typeface="Work Sans Light"/>
              </a:rPr>
              <a:t>Brindar un rastreo del </a:t>
            </a:r>
            <a:r>
              <a:rPr lang="es-MX" sz="1600">
                <a:solidFill>
                  <a:schemeClr val="dk1"/>
                </a:solidFill>
                <a:latin typeface="Work Sans Light"/>
                <a:ea typeface="Work Sans Light"/>
                <a:cs typeface="Work Sans Light"/>
                <a:sym typeface="Work Sans Light"/>
              </a:rPr>
              <a:t>envío</a:t>
            </a:r>
            <a:r>
              <a:rPr lang="es-MX" sz="1600">
                <a:solidFill>
                  <a:schemeClr val="dk1"/>
                </a:solidFill>
                <a:latin typeface="Work Sans Light"/>
                <a:ea typeface="Work Sans Light"/>
                <a:cs typeface="Work Sans Light"/>
                <a:sym typeface="Work Sans Light"/>
              </a:rPr>
              <a:t> de la compra</a:t>
            </a:r>
            <a:r>
              <a:rPr b="0" i="0" lang="es-MX" sz="1600" u="none" cap="none" strike="noStrike">
                <a:solidFill>
                  <a:schemeClr val="dk1"/>
                </a:solidFill>
                <a:latin typeface="Work Sans Light"/>
                <a:ea typeface="Work Sans Light"/>
                <a:cs typeface="Work Sans Light"/>
                <a:sym typeface="Work Sans Light"/>
              </a:rPr>
              <a:t>). </a:t>
            </a:r>
            <a:r>
              <a:rPr lang="es-MX" sz="1600">
                <a:solidFill>
                  <a:schemeClr val="dk1"/>
                </a:solidFill>
                <a:latin typeface="Work Sans Light"/>
                <a:ea typeface="Work Sans Light"/>
                <a:cs typeface="Work Sans Light"/>
                <a:sym typeface="Work Sans Light"/>
              </a:rPr>
              <a:t>Compra de productos</a:t>
            </a:r>
            <a:r>
              <a:rPr b="0" i="0" lang="es-MX" sz="1600" u="none" cap="none" strike="noStrike">
                <a:solidFill>
                  <a:schemeClr val="dk1"/>
                </a:solidFill>
                <a:latin typeface="Work Sans Light"/>
                <a:ea typeface="Work Sans Light"/>
                <a:cs typeface="Work Sans Light"/>
                <a:sym typeface="Work Sans Light"/>
              </a:rPr>
              <a:t> (</a:t>
            </a:r>
            <a:r>
              <a:rPr lang="es-MX" sz="1600">
                <a:solidFill>
                  <a:schemeClr val="dk1"/>
                </a:solidFill>
                <a:latin typeface="Work Sans Light"/>
                <a:ea typeface="Work Sans Light"/>
                <a:cs typeface="Work Sans Light"/>
                <a:sym typeface="Work Sans Light"/>
              </a:rPr>
              <a:t>Facilitar la compra. facturación y </a:t>
            </a:r>
            <a:r>
              <a:rPr lang="es-MX" sz="1600">
                <a:solidFill>
                  <a:schemeClr val="dk1"/>
                </a:solidFill>
                <a:latin typeface="Work Sans Light"/>
                <a:ea typeface="Work Sans Light"/>
                <a:cs typeface="Work Sans Light"/>
                <a:sym typeface="Work Sans Light"/>
              </a:rPr>
              <a:t>envío</a:t>
            </a:r>
            <a:r>
              <a:rPr lang="es-MX" sz="1600">
                <a:solidFill>
                  <a:schemeClr val="dk1"/>
                </a:solidFill>
                <a:latin typeface="Work Sans Light"/>
                <a:ea typeface="Work Sans Light"/>
                <a:cs typeface="Work Sans Light"/>
                <a:sym typeface="Work Sans Light"/>
              </a:rPr>
              <a:t> de productos con la </a:t>
            </a:r>
            <a:r>
              <a:rPr lang="es-MX" sz="1600">
                <a:solidFill>
                  <a:schemeClr val="dk1"/>
                </a:solidFill>
                <a:latin typeface="Work Sans Light"/>
                <a:ea typeface="Work Sans Light"/>
                <a:cs typeface="Work Sans Light"/>
                <a:sym typeface="Work Sans Light"/>
              </a:rPr>
              <a:t>creación</a:t>
            </a:r>
            <a:r>
              <a:rPr lang="es-MX" sz="1600">
                <a:solidFill>
                  <a:schemeClr val="dk1"/>
                </a:solidFill>
                <a:latin typeface="Work Sans Light"/>
                <a:ea typeface="Work Sans Light"/>
                <a:cs typeface="Work Sans Light"/>
                <a:sym typeface="Work Sans Light"/>
              </a:rPr>
              <a:t> del ecommerce</a:t>
            </a:r>
            <a:r>
              <a:rPr b="0" i="0" lang="es-MX" sz="1600" u="none" cap="none" strike="noStrike">
                <a:solidFill>
                  <a:schemeClr val="dk1"/>
                </a:solidFill>
                <a:latin typeface="Work Sans Light"/>
                <a:ea typeface="Work Sans Light"/>
                <a:cs typeface="Work Sans Light"/>
                <a:sym typeface="Work Sans Light"/>
              </a:rPr>
              <a:t>).</a:t>
            </a:r>
            <a:endParaRPr b="0" i="0" sz="1400" u="none" cap="none" strike="noStrike">
              <a:solidFill>
                <a:srgbClr val="000000"/>
              </a:solidFill>
              <a:latin typeface="Arial"/>
              <a:ea typeface="Arial"/>
              <a:cs typeface="Arial"/>
              <a:sym typeface="Arial"/>
            </a:endParaRPr>
          </a:p>
          <a:p>
            <a:pPr indent="-184150" lvl="0" marL="28575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Work Sans Light"/>
              <a:ea typeface="Work Sans Light"/>
              <a:cs typeface="Work Sans Light"/>
              <a:sym typeface="Work Sans Light"/>
            </a:endParaRPr>
          </a:p>
          <a:p>
            <a:pPr indent="-184150" lvl="0" marL="28575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138" name="Google Shape;138;p5"/>
          <p:cNvPicPr preferRelativeResize="0"/>
          <p:nvPr/>
        </p:nvPicPr>
        <p:blipFill>
          <a:blip r:embed="rId3">
            <a:alphaModFix/>
          </a:blip>
          <a:stretch>
            <a:fillRect/>
          </a:stretch>
        </p:blipFill>
        <p:spPr>
          <a:xfrm>
            <a:off x="9775119" y="240150"/>
            <a:ext cx="1080000" cy="1080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7"/>
          <p:cNvSpPr/>
          <p:nvPr/>
        </p:nvSpPr>
        <p:spPr>
          <a:xfrm>
            <a:off x="1314043" y="593940"/>
            <a:ext cx="3527266" cy="347242"/>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4" name="Google Shape;144;p7"/>
          <p:cNvSpPr txBox="1"/>
          <p:nvPr/>
        </p:nvSpPr>
        <p:spPr>
          <a:xfrm>
            <a:off x="1039184" y="310961"/>
            <a:ext cx="4076985" cy="676598"/>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3200"/>
              <a:buFont typeface="Work Sans Light"/>
              <a:buNone/>
            </a:pPr>
            <a:r>
              <a:rPr b="0" i="0" lang="es-MX" sz="3200" u="none" cap="none" strike="noStrike">
                <a:solidFill>
                  <a:srgbClr val="38AA00"/>
                </a:solidFill>
                <a:latin typeface="Work Sans Light"/>
                <a:ea typeface="Work Sans Light"/>
                <a:cs typeface="Work Sans Light"/>
                <a:sym typeface="Work Sans Light"/>
              </a:rPr>
              <a:t>Objetivo General</a:t>
            </a:r>
            <a:endParaRPr b="0" i="0" sz="1400" u="none" cap="none" strike="noStrike">
              <a:solidFill>
                <a:srgbClr val="000000"/>
              </a:solidFill>
              <a:latin typeface="Arial"/>
              <a:ea typeface="Arial"/>
              <a:cs typeface="Arial"/>
              <a:sym typeface="Arial"/>
            </a:endParaRPr>
          </a:p>
        </p:txBody>
      </p:sp>
      <p:sp>
        <p:nvSpPr>
          <p:cNvPr id="145" name="Google Shape;145;p7"/>
          <p:cNvSpPr txBox="1"/>
          <p:nvPr/>
        </p:nvSpPr>
        <p:spPr>
          <a:xfrm>
            <a:off x="184475" y="1057225"/>
            <a:ext cx="5786400" cy="14715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1"/>
              </a:buClr>
              <a:buSzPts val="1100"/>
              <a:buFont typeface="Arial"/>
              <a:buNone/>
            </a:pPr>
            <a:r>
              <a:rPr lang="es-MX" sz="1600">
                <a:solidFill>
                  <a:schemeClr val="dk1"/>
                </a:solidFill>
                <a:latin typeface="Work Sans"/>
                <a:ea typeface="Work Sans"/>
                <a:cs typeface="Work Sans"/>
                <a:sym typeface="Work Sans"/>
              </a:rPr>
              <a:t>Desarrollar un sistema de ecommerce integrado con un sistema de facturación electrónica de terceros para una empresa de autopartes, con el fin de optimizar el proceso de ventas, la gestión de inventarios y la emisión de facturas electrónicas.</a:t>
            </a:r>
            <a:endParaRPr i="0" sz="1600" u="none" cap="none" strike="noStrike">
              <a:solidFill>
                <a:schemeClr val="dk1"/>
              </a:solidFill>
              <a:latin typeface="Work Sans Light"/>
              <a:ea typeface="Work Sans Light"/>
              <a:cs typeface="Work Sans Light"/>
              <a:sym typeface="Work Sans Light"/>
            </a:endParaRPr>
          </a:p>
        </p:txBody>
      </p:sp>
      <p:pic>
        <p:nvPicPr>
          <p:cNvPr id="146" name="Google Shape;146;p7"/>
          <p:cNvPicPr preferRelativeResize="0"/>
          <p:nvPr/>
        </p:nvPicPr>
        <p:blipFill rotWithShape="1">
          <a:blip r:embed="rId3">
            <a:alphaModFix/>
          </a:blip>
          <a:srcRect b="0" l="22915" r="18656" t="0"/>
          <a:stretch/>
        </p:blipFill>
        <p:spPr>
          <a:xfrm>
            <a:off x="6061975" y="-68150"/>
            <a:ext cx="6130027" cy="6994301"/>
          </a:xfrm>
          <a:prstGeom prst="rect">
            <a:avLst/>
          </a:prstGeom>
          <a:noFill/>
          <a:ln>
            <a:noFill/>
          </a:ln>
        </p:spPr>
      </p:pic>
      <p:sp>
        <p:nvSpPr>
          <p:cNvPr id="147" name="Google Shape;147;p7"/>
          <p:cNvSpPr/>
          <p:nvPr/>
        </p:nvSpPr>
        <p:spPr>
          <a:xfrm>
            <a:off x="470346" y="2856330"/>
            <a:ext cx="4166100" cy="3471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8" name="Google Shape;148;p7"/>
          <p:cNvSpPr txBox="1"/>
          <p:nvPr/>
        </p:nvSpPr>
        <p:spPr>
          <a:xfrm>
            <a:off x="559455" y="2598403"/>
            <a:ext cx="4077000" cy="67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3200"/>
              <a:buFont typeface="Work Sans Light"/>
              <a:buNone/>
            </a:pPr>
            <a:r>
              <a:rPr b="0" i="0" lang="es-MX" sz="3200" u="none" cap="none" strike="noStrike">
                <a:solidFill>
                  <a:srgbClr val="38AA00"/>
                </a:solidFill>
                <a:latin typeface="Work Sans Light"/>
                <a:ea typeface="Work Sans Light"/>
                <a:cs typeface="Work Sans Light"/>
                <a:sym typeface="Work Sans Light"/>
              </a:rPr>
              <a:t>Objetivo Específicos</a:t>
            </a:r>
            <a:endParaRPr b="0" i="0" sz="1400" u="none" cap="none" strike="noStrike">
              <a:solidFill>
                <a:srgbClr val="000000"/>
              </a:solidFill>
              <a:latin typeface="Arial"/>
              <a:ea typeface="Arial"/>
              <a:cs typeface="Arial"/>
              <a:sym typeface="Arial"/>
            </a:endParaRPr>
          </a:p>
        </p:txBody>
      </p:sp>
      <p:sp>
        <p:nvSpPr>
          <p:cNvPr id="149" name="Google Shape;149;p7"/>
          <p:cNvSpPr txBox="1"/>
          <p:nvPr/>
        </p:nvSpPr>
        <p:spPr>
          <a:xfrm>
            <a:off x="251675" y="3531025"/>
            <a:ext cx="5652000" cy="1754700"/>
          </a:xfrm>
          <a:prstGeom prst="rect">
            <a:avLst/>
          </a:prstGeom>
          <a:noFill/>
          <a:ln>
            <a:noFill/>
          </a:ln>
        </p:spPr>
        <p:txBody>
          <a:bodyPr anchorCtr="0" anchor="t" bIns="45700" lIns="91425" spcFirstLastPara="1" rIns="91425" wrap="square" tIns="45700">
            <a:spAutoFit/>
          </a:bodyPr>
          <a:lstStyle/>
          <a:p>
            <a:pPr indent="0" lvl="0" marL="457200" rtl="0" algn="l">
              <a:lnSpc>
                <a:spcPct val="115000"/>
              </a:lnSpc>
              <a:spcBef>
                <a:spcPts val="0"/>
              </a:spcBef>
              <a:spcAft>
                <a:spcPts val="0"/>
              </a:spcAft>
              <a:buNone/>
            </a:pPr>
            <a:r>
              <a:rPr lang="es-MX" sz="1600">
                <a:solidFill>
                  <a:schemeClr val="dk1"/>
                </a:solidFill>
                <a:latin typeface="Work Sans"/>
                <a:ea typeface="Work Sans"/>
                <a:cs typeface="Work Sans"/>
                <a:sym typeface="Work Sans"/>
              </a:rPr>
              <a:t>1. implementar un </a:t>
            </a:r>
            <a:r>
              <a:rPr lang="es-MX" sz="1600">
                <a:solidFill>
                  <a:schemeClr val="dk1"/>
                </a:solidFill>
                <a:latin typeface="Work Sans"/>
                <a:ea typeface="Work Sans"/>
                <a:cs typeface="Work Sans"/>
                <a:sym typeface="Work Sans"/>
              </a:rPr>
              <a:t>módulo</a:t>
            </a:r>
            <a:r>
              <a:rPr lang="es-MX" sz="1600">
                <a:solidFill>
                  <a:schemeClr val="dk1"/>
                </a:solidFill>
                <a:latin typeface="Work Sans"/>
                <a:ea typeface="Work Sans"/>
                <a:cs typeface="Work Sans"/>
                <a:sym typeface="Work Sans"/>
              </a:rPr>
              <a:t> de gestión de usuarios</a:t>
            </a:r>
            <a:endParaRPr sz="1600">
              <a:solidFill>
                <a:schemeClr val="dk1"/>
              </a:solidFill>
              <a:latin typeface="Work Sans"/>
              <a:ea typeface="Work Sans"/>
              <a:cs typeface="Work Sans"/>
              <a:sym typeface="Work Sans"/>
            </a:endParaRPr>
          </a:p>
          <a:p>
            <a:pPr indent="0" lvl="0" marL="457200" rtl="0" algn="l">
              <a:lnSpc>
                <a:spcPct val="115000"/>
              </a:lnSpc>
              <a:spcBef>
                <a:spcPts val="0"/>
              </a:spcBef>
              <a:spcAft>
                <a:spcPts val="0"/>
              </a:spcAft>
              <a:buNone/>
            </a:pPr>
            <a:r>
              <a:rPr lang="es-MX" sz="1600">
                <a:solidFill>
                  <a:schemeClr val="dk1"/>
                </a:solidFill>
                <a:latin typeface="Work Sans"/>
                <a:ea typeface="Work Sans"/>
                <a:cs typeface="Work Sans"/>
                <a:sym typeface="Work Sans"/>
              </a:rPr>
              <a:t>2. implementar un </a:t>
            </a:r>
            <a:r>
              <a:rPr lang="es-MX" sz="1600">
                <a:solidFill>
                  <a:schemeClr val="dk1"/>
                </a:solidFill>
                <a:latin typeface="Work Sans"/>
                <a:ea typeface="Work Sans"/>
                <a:cs typeface="Work Sans"/>
                <a:sym typeface="Work Sans"/>
              </a:rPr>
              <a:t>módulo</a:t>
            </a:r>
            <a:r>
              <a:rPr lang="es-MX" sz="1600">
                <a:solidFill>
                  <a:schemeClr val="dk1"/>
                </a:solidFill>
                <a:latin typeface="Work Sans"/>
                <a:ea typeface="Work Sans"/>
                <a:cs typeface="Work Sans"/>
                <a:sym typeface="Work Sans"/>
              </a:rPr>
              <a:t> de diferentes reportes en el ecommerce</a:t>
            </a:r>
            <a:endParaRPr sz="1600">
              <a:solidFill>
                <a:schemeClr val="dk1"/>
              </a:solidFill>
              <a:latin typeface="Work Sans"/>
              <a:ea typeface="Work Sans"/>
              <a:cs typeface="Work Sans"/>
              <a:sym typeface="Work Sans"/>
            </a:endParaRPr>
          </a:p>
          <a:p>
            <a:pPr indent="0" lvl="0" marL="457200" rtl="0" algn="l">
              <a:lnSpc>
                <a:spcPct val="115000"/>
              </a:lnSpc>
              <a:spcBef>
                <a:spcPts val="0"/>
              </a:spcBef>
              <a:spcAft>
                <a:spcPts val="0"/>
              </a:spcAft>
              <a:buNone/>
            </a:pPr>
            <a:r>
              <a:rPr lang="es-MX" sz="1600">
                <a:solidFill>
                  <a:schemeClr val="dk1"/>
                </a:solidFill>
                <a:latin typeface="Work Sans"/>
                <a:ea typeface="Work Sans"/>
                <a:cs typeface="Work Sans"/>
                <a:sym typeface="Work Sans"/>
              </a:rPr>
              <a:t>3. Crear un </a:t>
            </a:r>
            <a:r>
              <a:rPr lang="es-MX" sz="1600">
                <a:solidFill>
                  <a:schemeClr val="dk1"/>
                </a:solidFill>
                <a:latin typeface="Work Sans"/>
                <a:ea typeface="Work Sans"/>
                <a:cs typeface="Work Sans"/>
                <a:sym typeface="Work Sans"/>
              </a:rPr>
              <a:t>módulo</a:t>
            </a:r>
            <a:r>
              <a:rPr lang="es-MX" sz="1600">
                <a:solidFill>
                  <a:schemeClr val="dk1"/>
                </a:solidFill>
                <a:latin typeface="Work Sans"/>
                <a:ea typeface="Work Sans"/>
                <a:cs typeface="Work Sans"/>
                <a:sym typeface="Work Sans"/>
              </a:rPr>
              <a:t> de </a:t>
            </a:r>
            <a:r>
              <a:rPr lang="es-MX" sz="1600">
                <a:solidFill>
                  <a:schemeClr val="dk1"/>
                </a:solidFill>
                <a:latin typeface="Work Sans"/>
                <a:ea typeface="Work Sans"/>
                <a:cs typeface="Work Sans"/>
                <a:sym typeface="Work Sans"/>
              </a:rPr>
              <a:t>gestión</a:t>
            </a:r>
            <a:r>
              <a:rPr lang="es-MX" sz="1600">
                <a:solidFill>
                  <a:schemeClr val="dk1"/>
                </a:solidFill>
                <a:latin typeface="Work Sans"/>
                <a:ea typeface="Work Sans"/>
                <a:cs typeface="Work Sans"/>
                <a:sym typeface="Work Sans"/>
              </a:rPr>
              <a:t> de inventarios</a:t>
            </a:r>
            <a:endParaRPr sz="1600">
              <a:solidFill>
                <a:schemeClr val="dk1"/>
              </a:solidFill>
              <a:latin typeface="Work Sans"/>
              <a:ea typeface="Work Sans"/>
              <a:cs typeface="Work Sans"/>
              <a:sym typeface="Work Sans"/>
            </a:endParaRPr>
          </a:p>
          <a:p>
            <a:pPr indent="0" lvl="0" marL="457200" rtl="0" algn="l">
              <a:lnSpc>
                <a:spcPct val="115000"/>
              </a:lnSpc>
              <a:spcBef>
                <a:spcPts val="0"/>
              </a:spcBef>
              <a:spcAft>
                <a:spcPts val="0"/>
              </a:spcAft>
              <a:buNone/>
            </a:pPr>
            <a:r>
              <a:rPr lang="es-MX" sz="1600">
                <a:solidFill>
                  <a:schemeClr val="dk1"/>
                </a:solidFill>
                <a:latin typeface="Work Sans"/>
                <a:ea typeface="Work Sans"/>
                <a:cs typeface="Work Sans"/>
                <a:sym typeface="Work Sans"/>
              </a:rPr>
              <a:t>4. Implementar un </a:t>
            </a:r>
            <a:r>
              <a:rPr lang="es-MX" sz="1600">
                <a:solidFill>
                  <a:schemeClr val="dk1"/>
                </a:solidFill>
                <a:latin typeface="Work Sans"/>
                <a:ea typeface="Work Sans"/>
                <a:cs typeface="Work Sans"/>
                <a:sym typeface="Work Sans"/>
              </a:rPr>
              <a:t>módulo</a:t>
            </a:r>
            <a:r>
              <a:rPr lang="es-MX" sz="1600">
                <a:solidFill>
                  <a:schemeClr val="dk1"/>
                </a:solidFill>
                <a:latin typeface="Work Sans"/>
                <a:ea typeface="Work Sans"/>
                <a:cs typeface="Work Sans"/>
                <a:sym typeface="Work Sans"/>
              </a:rPr>
              <a:t> de ventas</a:t>
            </a:r>
            <a:endParaRPr sz="1600">
              <a:solidFill>
                <a:schemeClr val="dk1"/>
              </a:solidFill>
              <a:latin typeface="Work Sans"/>
              <a:ea typeface="Work Sans"/>
              <a:cs typeface="Work Sans"/>
              <a:sym typeface="Work Sans"/>
            </a:endParaRPr>
          </a:p>
          <a:p>
            <a:pPr indent="0" lvl="0" marL="457200" rtl="0" algn="l">
              <a:lnSpc>
                <a:spcPct val="115000"/>
              </a:lnSpc>
              <a:spcBef>
                <a:spcPts val="0"/>
              </a:spcBef>
              <a:spcAft>
                <a:spcPts val="0"/>
              </a:spcAft>
              <a:buNone/>
            </a:pPr>
            <a:r>
              <a:rPr lang="es-MX" sz="1600">
                <a:solidFill>
                  <a:schemeClr val="dk1"/>
                </a:solidFill>
                <a:latin typeface="Work Sans"/>
                <a:ea typeface="Work Sans"/>
                <a:cs typeface="Work Sans"/>
                <a:sym typeface="Work Sans"/>
              </a:rPr>
              <a:t>5. Implementar un </a:t>
            </a:r>
            <a:r>
              <a:rPr lang="es-MX" sz="1600">
                <a:solidFill>
                  <a:schemeClr val="dk1"/>
                </a:solidFill>
                <a:latin typeface="Work Sans"/>
                <a:ea typeface="Work Sans"/>
                <a:cs typeface="Work Sans"/>
                <a:sym typeface="Work Sans"/>
              </a:rPr>
              <a:t>módulo</a:t>
            </a:r>
            <a:r>
              <a:rPr lang="es-MX" sz="1600">
                <a:solidFill>
                  <a:schemeClr val="dk1"/>
                </a:solidFill>
                <a:latin typeface="Work Sans"/>
                <a:ea typeface="Work Sans"/>
                <a:cs typeface="Work Sans"/>
                <a:sym typeface="Work Sans"/>
              </a:rPr>
              <a:t> de </a:t>
            </a:r>
            <a:r>
              <a:rPr lang="es-MX" sz="1600">
                <a:solidFill>
                  <a:schemeClr val="dk1"/>
                </a:solidFill>
                <a:latin typeface="Work Sans"/>
                <a:ea typeface="Work Sans"/>
                <a:cs typeface="Work Sans"/>
                <a:sym typeface="Work Sans"/>
              </a:rPr>
              <a:t>rastreo</a:t>
            </a:r>
            <a:r>
              <a:rPr lang="es-MX" sz="1600">
                <a:solidFill>
                  <a:schemeClr val="dk1"/>
                </a:solidFill>
                <a:latin typeface="Work Sans"/>
                <a:ea typeface="Work Sans"/>
                <a:cs typeface="Work Sans"/>
                <a:sym typeface="Work Sans"/>
              </a:rPr>
              <a:t> de envios </a:t>
            </a:r>
            <a:endParaRPr sz="1600">
              <a:solidFill>
                <a:schemeClr val="dk1"/>
              </a:solidFill>
              <a:latin typeface="Work Sans"/>
              <a:ea typeface="Work Sans"/>
              <a:cs typeface="Work Sans"/>
              <a:sym typeface="Work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8"/>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Justificación</a:t>
            </a:r>
            <a:endParaRPr/>
          </a:p>
        </p:txBody>
      </p:sp>
      <p:sp>
        <p:nvSpPr>
          <p:cNvPr id="155" name="Google Shape;155;p8"/>
          <p:cNvSpPr txBox="1"/>
          <p:nvPr/>
        </p:nvSpPr>
        <p:spPr>
          <a:xfrm>
            <a:off x="8694348" y="508463"/>
            <a:ext cx="1080000" cy="540000"/>
          </a:xfrm>
          <a:prstGeom prst="rect">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chemeClr val="lt1"/>
                </a:solidFill>
                <a:latin typeface="Work Sans Light"/>
                <a:ea typeface="Work Sans Light"/>
                <a:cs typeface="Work Sans Light"/>
                <a:sym typeface="Work Sans Light"/>
              </a:rPr>
              <a:t>Logo Sistema</a:t>
            </a:r>
            <a:endParaRPr b="1" i="0" sz="1600" u="none" cap="none" strike="noStrike">
              <a:solidFill>
                <a:schemeClr val="lt1"/>
              </a:solidFill>
              <a:latin typeface="Work Sans Light"/>
              <a:ea typeface="Work Sans Light"/>
              <a:cs typeface="Work Sans Light"/>
              <a:sym typeface="Work Sans Light"/>
            </a:endParaRPr>
          </a:p>
        </p:txBody>
      </p:sp>
      <p:sp>
        <p:nvSpPr>
          <p:cNvPr id="156" name="Google Shape;156;p8"/>
          <p:cNvSpPr txBox="1"/>
          <p:nvPr/>
        </p:nvSpPr>
        <p:spPr>
          <a:xfrm>
            <a:off x="372300" y="2065528"/>
            <a:ext cx="11447400" cy="35403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600"/>
              <a:buFont typeface="Arial"/>
              <a:buChar char="•"/>
            </a:pPr>
            <a:r>
              <a:rPr lang="es-MX" sz="1600">
                <a:solidFill>
                  <a:schemeClr val="dk1"/>
                </a:solidFill>
                <a:latin typeface="Work Sans Light"/>
                <a:ea typeface="Work Sans Light"/>
                <a:cs typeface="Work Sans Light"/>
                <a:sym typeface="Work Sans Light"/>
              </a:rPr>
              <a:t>Solución: Implementar un sistema de ecommerce con integración de facturación electrónica que permita a los clientes de la empresa de autopartes consultar el inventario y realizar compras de forma rápida y sencilla, generando automáticamente facturas conforme a las regulaciones fiscales.</a:t>
            </a:r>
            <a:endParaRPr sz="1600">
              <a:solidFill>
                <a:schemeClr val="dk1"/>
              </a:solidFill>
              <a:latin typeface="Work Sans Light"/>
              <a:ea typeface="Work Sans Light"/>
              <a:cs typeface="Work Sans Light"/>
              <a:sym typeface="Work Sans Light"/>
            </a:endParaRPr>
          </a:p>
          <a:p>
            <a:pPr indent="0" lvl="0" marL="0" marR="0" rtl="0" algn="l">
              <a:lnSpc>
                <a:spcPct val="100000"/>
              </a:lnSpc>
              <a:spcBef>
                <a:spcPts val="0"/>
              </a:spcBef>
              <a:spcAft>
                <a:spcPts val="0"/>
              </a:spcAft>
              <a:buNone/>
            </a:pPr>
            <a:r>
              <a:t/>
            </a:r>
            <a:endParaRPr sz="1600">
              <a:solidFill>
                <a:schemeClr val="dk1"/>
              </a:solidFill>
              <a:latin typeface="Work Sans Light"/>
              <a:ea typeface="Work Sans Light"/>
              <a:cs typeface="Work Sans Light"/>
              <a:sym typeface="Work Sans Light"/>
            </a:endParaRPr>
          </a:p>
          <a:p>
            <a:pPr indent="0" lvl="0" marL="0" marR="0" rtl="0" algn="l">
              <a:lnSpc>
                <a:spcPct val="100000"/>
              </a:lnSpc>
              <a:spcBef>
                <a:spcPts val="0"/>
              </a:spcBef>
              <a:spcAft>
                <a:spcPts val="0"/>
              </a:spcAft>
              <a:buNone/>
            </a:pPr>
            <a:r>
              <a:t/>
            </a:r>
            <a:endParaRPr sz="1600">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None/>
            </a:pPr>
            <a:r>
              <a:t/>
            </a:r>
            <a:endParaRPr sz="1600">
              <a:solidFill>
                <a:schemeClr val="dk1"/>
              </a:solidFill>
              <a:latin typeface="Work Sans Light"/>
              <a:ea typeface="Work Sans Light"/>
              <a:cs typeface="Work Sans Light"/>
              <a:sym typeface="Work Sans Light"/>
            </a:endParaRPr>
          </a:p>
          <a:p>
            <a:pPr indent="-285750" lvl="0" marL="285750" marR="0" rtl="0" algn="l">
              <a:lnSpc>
                <a:spcPct val="100000"/>
              </a:lnSpc>
              <a:spcBef>
                <a:spcPts val="0"/>
              </a:spcBef>
              <a:spcAft>
                <a:spcPts val="0"/>
              </a:spcAft>
              <a:buClr>
                <a:schemeClr val="dk1"/>
              </a:buClr>
              <a:buSzPts val="1600"/>
              <a:buFont typeface="Arial"/>
              <a:buChar char="•"/>
            </a:pPr>
            <a:r>
              <a:rPr lang="es-MX" sz="1600">
                <a:solidFill>
                  <a:schemeClr val="dk1"/>
                </a:solidFill>
                <a:latin typeface="Work Sans Light"/>
                <a:ea typeface="Work Sans Light"/>
                <a:cs typeface="Work Sans Light"/>
                <a:sym typeface="Work Sans Light"/>
              </a:rPr>
              <a:t>Importancia: Esta solución reducirá errores de facturación, optimizará el proceso de ventas y mejorará la experiencia del cliente al facilitar compras en línea con documentos fiscales precisos y automáticos.</a:t>
            </a:r>
            <a:endParaRPr sz="1600">
              <a:solidFill>
                <a:schemeClr val="dk1"/>
              </a:solidFill>
              <a:latin typeface="Work Sans Light"/>
              <a:ea typeface="Work Sans Light"/>
              <a:cs typeface="Work Sans Light"/>
              <a:sym typeface="Work Sans Light"/>
            </a:endParaRPr>
          </a:p>
          <a:p>
            <a:pPr indent="0" lvl="0" marL="0" marR="0" rtl="0" algn="l">
              <a:lnSpc>
                <a:spcPct val="100000"/>
              </a:lnSpc>
              <a:spcBef>
                <a:spcPts val="0"/>
              </a:spcBef>
              <a:spcAft>
                <a:spcPts val="0"/>
              </a:spcAft>
              <a:buNone/>
            </a:pPr>
            <a:r>
              <a:t/>
            </a:r>
            <a:endParaRPr sz="1600">
              <a:solidFill>
                <a:schemeClr val="dk1"/>
              </a:solidFill>
              <a:latin typeface="Work Sans Light"/>
              <a:ea typeface="Work Sans Light"/>
              <a:cs typeface="Work Sans Light"/>
              <a:sym typeface="Work Sans Light"/>
            </a:endParaRPr>
          </a:p>
          <a:p>
            <a:pPr indent="0" lvl="0" marL="0" marR="0" rtl="0" algn="l">
              <a:lnSpc>
                <a:spcPct val="100000"/>
              </a:lnSpc>
              <a:spcBef>
                <a:spcPts val="0"/>
              </a:spcBef>
              <a:spcAft>
                <a:spcPts val="0"/>
              </a:spcAft>
              <a:buNone/>
            </a:pPr>
            <a:r>
              <a:t/>
            </a:r>
            <a:endParaRPr sz="1600">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None/>
            </a:pPr>
            <a:r>
              <a:t/>
            </a:r>
            <a:endParaRPr sz="1600">
              <a:solidFill>
                <a:schemeClr val="dk1"/>
              </a:solidFill>
              <a:latin typeface="Work Sans Light"/>
              <a:ea typeface="Work Sans Light"/>
              <a:cs typeface="Work Sans Light"/>
              <a:sym typeface="Work Sans Light"/>
            </a:endParaRPr>
          </a:p>
          <a:p>
            <a:pPr indent="-285750" lvl="0" marL="285750" marR="0" rtl="0" algn="l">
              <a:lnSpc>
                <a:spcPct val="100000"/>
              </a:lnSpc>
              <a:spcBef>
                <a:spcPts val="0"/>
              </a:spcBef>
              <a:spcAft>
                <a:spcPts val="0"/>
              </a:spcAft>
              <a:buClr>
                <a:schemeClr val="dk1"/>
              </a:buClr>
              <a:buSzPts val="1600"/>
              <a:buFont typeface="Arial"/>
              <a:buChar char="•"/>
            </a:pPr>
            <a:r>
              <a:rPr lang="es-MX" sz="1600">
                <a:solidFill>
                  <a:schemeClr val="dk1"/>
                </a:solidFill>
                <a:latin typeface="Work Sans Light"/>
                <a:ea typeface="Work Sans Light"/>
                <a:cs typeface="Work Sans Light"/>
                <a:sym typeface="Work Sans Light"/>
              </a:rPr>
              <a:t>Aporte: Al adoptar esta solución, la empresa se moderniza y fortalece su competitividad en el mercado de autopartes, brindando a los clientes una alternativa digital eficiente y segura.</a:t>
            </a:r>
            <a:endParaRPr sz="1600">
              <a:solidFill>
                <a:schemeClr val="dk1"/>
              </a:solidFill>
              <a:latin typeface="Work Sans Light"/>
              <a:ea typeface="Work Sans Light"/>
              <a:cs typeface="Work Sans Light"/>
              <a:sym typeface="Work Sans Light"/>
            </a:endParaRPr>
          </a:p>
          <a:p>
            <a:pPr indent="-184150" lvl="0" marL="285750" marR="0" rtl="0" algn="l">
              <a:lnSpc>
                <a:spcPct val="100000"/>
              </a:lnSpc>
              <a:spcBef>
                <a:spcPts val="0"/>
              </a:spcBef>
              <a:spcAft>
                <a:spcPts val="0"/>
              </a:spcAft>
              <a:buClr>
                <a:schemeClr val="dk1"/>
              </a:buClr>
              <a:buSzPts val="1600"/>
              <a:buFont typeface="Arial"/>
              <a:buNone/>
            </a:pPr>
            <a:r>
              <a:t/>
            </a:r>
            <a:endParaRPr b="1" i="0" sz="1600" u="none" cap="none" strike="noStrike">
              <a:solidFill>
                <a:schemeClr val="dk1"/>
              </a:solidFill>
              <a:latin typeface="Work Sans Light"/>
              <a:ea typeface="Work Sans Light"/>
              <a:cs typeface="Work Sans Light"/>
              <a:sym typeface="Work Sans Light"/>
            </a:endParaRPr>
          </a:p>
        </p:txBody>
      </p:sp>
      <p:pic>
        <p:nvPicPr>
          <p:cNvPr id="157" name="Google Shape;157;p8"/>
          <p:cNvPicPr preferRelativeResize="0"/>
          <p:nvPr/>
        </p:nvPicPr>
        <p:blipFill>
          <a:blip r:embed="rId3">
            <a:alphaModFix/>
          </a:blip>
          <a:stretch>
            <a:fillRect/>
          </a:stretch>
        </p:blipFill>
        <p:spPr>
          <a:xfrm>
            <a:off x="9775119" y="240150"/>
            <a:ext cx="1080000" cy="1080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0"/>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Alcance</a:t>
            </a:r>
            <a:endParaRPr/>
          </a:p>
        </p:txBody>
      </p:sp>
      <p:sp>
        <p:nvSpPr>
          <p:cNvPr id="163" name="Google Shape;163;p10"/>
          <p:cNvSpPr txBox="1"/>
          <p:nvPr/>
        </p:nvSpPr>
        <p:spPr>
          <a:xfrm>
            <a:off x="8694348" y="508463"/>
            <a:ext cx="1080000" cy="540000"/>
          </a:xfrm>
          <a:prstGeom prst="rect">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chemeClr val="lt1"/>
                </a:solidFill>
                <a:latin typeface="Work Sans Light"/>
                <a:ea typeface="Work Sans Light"/>
                <a:cs typeface="Work Sans Light"/>
                <a:sym typeface="Work Sans Light"/>
              </a:rPr>
              <a:t>Logo Sistema</a:t>
            </a:r>
            <a:endParaRPr b="1" i="0" sz="1600" u="none" cap="none" strike="noStrike">
              <a:solidFill>
                <a:schemeClr val="lt1"/>
              </a:solidFill>
              <a:latin typeface="Work Sans Light"/>
              <a:ea typeface="Work Sans Light"/>
              <a:cs typeface="Work Sans Light"/>
              <a:sym typeface="Work Sans Light"/>
            </a:endParaRPr>
          </a:p>
        </p:txBody>
      </p:sp>
      <p:sp>
        <p:nvSpPr>
          <p:cNvPr id="164" name="Google Shape;164;p10"/>
          <p:cNvSpPr txBox="1"/>
          <p:nvPr/>
        </p:nvSpPr>
        <p:spPr>
          <a:xfrm>
            <a:off x="372303" y="2290046"/>
            <a:ext cx="11447400" cy="252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chemeClr val="dk1"/>
                </a:solidFill>
                <a:latin typeface="Work Sans Light"/>
                <a:ea typeface="Work Sans Light"/>
                <a:cs typeface="Work Sans Light"/>
                <a:sym typeface="Work Sans Light"/>
              </a:rPr>
              <a:t>Párrafo o separación por punto describiendo (máximo 6 líneas por párrafo):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Work Sans Light"/>
              <a:ea typeface="Work Sans Light"/>
              <a:cs typeface="Work Sans Light"/>
              <a:sym typeface="Work Sans Light"/>
            </a:endParaRPr>
          </a:p>
          <a:p>
            <a:pPr indent="-285750" lvl="0" marL="285750" marR="0" rtl="0" algn="l">
              <a:lnSpc>
                <a:spcPct val="100000"/>
              </a:lnSpc>
              <a:spcBef>
                <a:spcPts val="0"/>
              </a:spcBef>
              <a:spcAft>
                <a:spcPts val="0"/>
              </a:spcAft>
              <a:buClr>
                <a:schemeClr val="dk1"/>
              </a:buClr>
              <a:buSzPts val="1600"/>
              <a:buFont typeface="Arial"/>
              <a:buChar char="•"/>
            </a:pPr>
            <a:r>
              <a:rPr b="0" i="0" lang="es-MX" sz="1600" u="none" cap="none" strike="noStrike">
                <a:solidFill>
                  <a:schemeClr val="dk1"/>
                </a:solidFill>
                <a:latin typeface="Work Sans Light"/>
                <a:ea typeface="Work Sans Light"/>
                <a:cs typeface="Work Sans Light"/>
                <a:sym typeface="Work Sans Light"/>
              </a:rPr>
              <a:t>Qué hace el Sistema: </a:t>
            </a:r>
            <a:r>
              <a:rPr lang="es-MX" sz="1600">
                <a:solidFill>
                  <a:schemeClr val="dk1"/>
                </a:solidFill>
                <a:latin typeface="Work Sans Light"/>
                <a:ea typeface="Work Sans Light"/>
                <a:cs typeface="Work Sans Light"/>
                <a:sym typeface="Work Sans Light"/>
              </a:rPr>
              <a:t>Facturación </a:t>
            </a:r>
            <a:r>
              <a:rPr lang="es-MX" sz="1600">
                <a:solidFill>
                  <a:schemeClr val="dk1"/>
                </a:solidFill>
                <a:latin typeface="Work Sans Light"/>
                <a:ea typeface="Work Sans Light"/>
                <a:cs typeface="Work Sans Light"/>
                <a:sym typeface="Work Sans Light"/>
              </a:rPr>
              <a:t>electrónica</a:t>
            </a:r>
            <a:r>
              <a:rPr lang="es-MX" sz="1600">
                <a:solidFill>
                  <a:schemeClr val="dk1"/>
                </a:solidFill>
                <a:latin typeface="Work Sans Light"/>
                <a:ea typeface="Work Sans Light"/>
                <a:cs typeface="Work Sans Light"/>
                <a:sym typeface="Work Sans Light"/>
              </a:rPr>
              <a:t>, compra, devolución, gestión de usuarios, </a:t>
            </a:r>
            <a:r>
              <a:rPr lang="es-MX" sz="1600">
                <a:solidFill>
                  <a:schemeClr val="dk1"/>
                </a:solidFill>
                <a:latin typeface="Work Sans Light"/>
                <a:ea typeface="Work Sans Light"/>
                <a:cs typeface="Work Sans Light"/>
                <a:sym typeface="Work Sans Light"/>
              </a:rPr>
              <a:t>gestión</a:t>
            </a:r>
            <a:r>
              <a:rPr lang="es-MX" sz="1600">
                <a:solidFill>
                  <a:schemeClr val="dk1"/>
                </a:solidFill>
                <a:latin typeface="Work Sans Light"/>
                <a:ea typeface="Work Sans Light"/>
                <a:cs typeface="Work Sans Light"/>
                <a:sym typeface="Work Sans Light"/>
              </a:rPr>
              <a:t> de inventario, gestión de ventas, rastreo de envíos de la </a:t>
            </a:r>
            <a:r>
              <a:rPr lang="es-MX" sz="1600">
                <a:solidFill>
                  <a:schemeClr val="dk1"/>
                </a:solidFill>
                <a:latin typeface="Work Sans Light"/>
                <a:ea typeface="Work Sans Light"/>
                <a:cs typeface="Work Sans Light"/>
                <a:sym typeface="Work Sans Light"/>
              </a:rPr>
              <a:t>compañía de envíos</a:t>
            </a:r>
            <a:r>
              <a:rPr lang="es-MX" sz="1600">
                <a:solidFill>
                  <a:schemeClr val="dk1"/>
                </a:solidFill>
                <a:latin typeface="Work Sans Light"/>
                <a:ea typeface="Work Sans Light"/>
                <a:cs typeface="Work Sans Light"/>
                <a:sym typeface="Work Sans Light"/>
              </a:rPr>
              <a:t> asignada</a:t>
            </a:r>
            <a:endParaRPr sz="1600">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None/>
            </a:pPr>
            <a:r>
              <a:t/>
            </a:r>
            <a:endParaRPr sz="1600">
              <a:solidFill>
                <a:schemeClr val="dk1"/>
              </a:solidFill>
              <a:latin typeface="Work Sans Light"/>
              <a:ea typeface="Work Sans Light"/>
              <a:cs typeface="Work Sans Light"/>
              <a:sym typeface="Work Sans Light"/>
            </a:endParaRPr>
          </a:p>
          <a:p>
            <a:pPr indent="-285750" lvl="0" marL="285750" marR="0" rtl="0" algn="l">
              <a:lnSpc>
                <a:spcPct val="100000"/>
              </a:lnSpc>
              <a:spcBef>
                <a:spcPts val="0"/>
              </a:spcBef>
              <a:spcAft>
                <a:spcPts val="0"/>
              </a:spcAft>
              <a:buClr>
                <a:schemeClr val="dk1"/>
              </a:buClr>
              <a:buSzPts val="1600"/>
              <a:buFont typeface="Arial"/>
              <a:buChar char="•"/>
            </a:pPr>
            <a:r>
              <a:rPr b="0" i="0" lang="es-MX" sz="1600" u="none" cap="none" strike="noStrike">
                <a:solidFill>
                  <a:schemeClr val="dk1"/>
                </a:solidFill>
                <a:latin typeface="Work Sans Light"/>
                <a:ea typeface="Work Sans Light"/>
                <a:cs typeface="Work Sans Light"/>
                <a:sym typeface="Work Sans Light"/>
              </a:rPr>
              <a:t>Qué NO hace el Sistema: </a:t>
            </a:r>
            <a:r>
              <a:rPr lang="es-MX" sz="1600">
                <a:solidFill>
                  <a:schemeClr val="dk1"/>
                </a:solidFill>
                <a:latin typeface="Work Sans Light"/>
                <a:ea typeface="Work Sans Light"/>
                <a:cs typeface="Work Sans Light"/>
                <a:sym typeface="Work Sans Light"/>
              </a:rPr>
              <a:t>Realizar el </a:t>
            </a:r>
            <a:r>
              <a:rPr lang="es-MX" sz="1600">
                <a:solidFill>
                  <a:schemeClr val="dk1"/>
                </a:solidFill>
                <a:latin typeface="Work Sans Light"/>
                <a:ea typeface="Work Sans Light"/>
                <a:cs typeface="Work Sans Light"/>
                <a:sym typeface="Work Sans Light"/>
              </a:rPr>
              <a:t>envíos de los productos</a:t>
            </a:r>
            <a:endParaRPr b="0" i="0" sz="1400" u="none" cap="none" strike="noStrike">
              <a:solidFill>
                <a:srgbClr val="000000"/>
              </a:solidFill>
              <a:latin typeface="Arial"/>
              <a:ea typeface="Arial"/>
              <a:cs typeface="Arial"/>
              <a:sym typeface="Arial"/>
            </a:endParaRPr>
          </a:p>
          <a:p>
            <a:pPr indent="-184150" lvl="0" marL="28575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Work Sans Light"/>
              <a:ea typeface="Work Sans Light"/>
              <a:cs typeface="Work Sans Light"/>
              <a:sym typeface="Work Sans Light"/>
            </a:endParaRPr>
          </a:p>
          <a:p>
            <a:pPr indent="-285750" lvl="0" marL="285750" marR="0" rtl="0" algn="l">
              <a:lnSpc>
                <a:spcPct val="100000"/>
              </a:lnSpc>
              <a:spcBef>
                <a:spcPts val="0"/>
              </a:spcBef>
              <a:spcAft>
                <a:spcPts val="0"/>
              </a:spcAft>
              <a:buClr>
                <a:schemeClr val="dk1"/>
              </a:buClr>
              <a:buSzPts val="1600"/>
              <a:buFont typeface="Arial"/>
              <a:buChar char="•"/>
            </a:pPr>
            <a:r>
              <a:rPr b="0" i="0" lang="es-MX" sz="1600" u="none" cap="none" strike="noStrike">
                <a:solidFill>
                  <a:schemeClr val="dk1"/>
                </a:solidFill>
                <a:latin typeface="Work Sans Light"/>
                <a:ea typeface="Work Sans Light"/>
                <a:cs typeface="Work Sans Light"/>
                <a:sym typeface="Work Sans Light"/>
              </a:rPr>
              <a:t>Tecnologías: Descripción de tecnologías del proyecto (Arquitectura de software, patrones de diseño, Back-End, </a:t>
            </a:r>
            <a:r>
              <a:rPr lang="es-MX" sz="1600">
                <a:solidFill>
                  <a:schemeClr val="dk1"/>
                </a:solidFill>
                <a:latin typeface="Work Sans Light"/>
                <a:ea typeface="Work Sans Light"/>
                <a:cs typeface="Work Sans Light"/>
                <a:sym typeface="Work Sans Light"/>
              </a:rPr>
              <a:t>Front</a:t>
            </a:r>
            <a:r>
              <a:rPr b="0" i="0" lang="es-MX" sz="1600" u="none" cap="none" strike="noStrike">
                <a:solidFill>
                  <a:schemeClr val="dk1"/>
                </a:solidFill>
                <a:latin typeface="Work Sans Light"/>
                <a:ea typeface="Work Sans Light"/>
                <a:cs typeface="Work Sans Light"/>
                <a:sym typeface="Work Sans Light"/>
              </a:rPr>
              <a:t>-End, librerías, frameworks, entre otros)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165" name="Google Shape;165;p10"/>
          <p:cNvPicPr preferRelativeResize="0"/>
          <p:nvPr/>
        </p:nvPicPr>
        <p:blipFill>
          <a:blip r:embed="rId3">
            <a:alphaModFix/>
          </a:blip>
          <a:stretch>
            <a:fillRect/>
          </a:stretch>
        </p:blipFill>
        <p:spPr>
          <a:xfrm>
            <a:off x="9775119" y="240150"/>
            <a:ext cx="1080000" cy="1080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4"/>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Font typeface="Work Sans Medium"/>
              <a:buNone/>
            </a:pPr>
            <a:r>
              <a:rPr lang="es-MX" sz="3200">
                <a:solidFill>
                  <a:schemeClr val="lt1"/>
                </a:solidFill>
                <a:latin typeface="Work Sans Medium"/>
                <a:ea typeface="Work Sans Medium"/>
                <a:cs typeface="Work Sans Medium"/>
                <a:sym typeface="Work Sans Medium"/>
              </a:rPr>
              <a:t>Entregables Proyecto Formativo</a:t>
            </a:r>
            <a:br>
              <a:rPr lang="es-MX" sz="3200">
                <a:solidFill>
                  <a:schemeClr val="lt1"/>
                </a:solidFill>
                <a:latin typeface="Work Sans Medium"/>
                <a:ea typeface="Work Sans Medium"/>
                <a:cs typeface="Work Sans Medium"/>
                <a:sym typeface="Work Sans Medium"/>
              </a:rPr>
            </a:br>
            <a:r>
              <a:rPr lang="es-MX" sz="3200">
                <a:solidFill>
                  <a:schemeClr val="lt1"/>
                </a:solidFill>
                <a:latin typeface="Work Sans Medium"/>
                <a:ea typeface="Work Sans Medium"/>
                <a:cs typeface="Work Sans Medium"/>
                <a:sym typeface="Work Sans Medium"/>
              </a:rPr>
              <a:t>por Trimestre</a:t>
            </a:r>
            <a:endParaRPr sz="3200">
              <a:solidFill>
                <a:schemeClr val="lt1"/>
              </a:solidFill>
              <a:latin typeface="Work Sans Medium"/>
              <a:ea typeface="Work Sans Medium"/>
              <a:cs typeface="Work Sans Medium"/>
              <a:sym typeface="Work Sans Medium"/>
            </a:endParaRPr>
          </a:p>
        </p:txBody>
      </p:sp>
      <p:sp>
        <p:nvSpPr>
          <p:cNvPr id="172" name="Google Shape;172;p14"/>
          <p:cNvSpPr txBox="1"/>
          <p:nvPr/>
        </p:nvSpPr>
        <p:spPr>
          <a:xfrm>
            <a:off x="8694348" y="508463"/>
            <a:ext cx="1080000" cy="540000"/>
          </a:xfrm>
          <a:prstGeom prst="rect">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chemeClr val="lt1"/>
                </a:solidFill>
                <a:latin typeface="Work Sans Light"/>
                <a:ea typeface="Work Sans Light"/>
                <a:cs typeface="Work Sans Light"/>
                <a:sym typeface="Work Sans Light"/>
              </a:rPr>
              <a:t>Logo Sistema</a:t>
            </a:r>
            <a:endParaRPr b="1" i="0" sz="1600" u="none" cap="none" strike="noStrike">
              <a:solidFill>
                <a:schemeClr val="lt1"/>
              </a:solidFill>
              <a:latin typeface="Work Sans Light"/>
              <a:ea typeface="Work Sans Light"/>
              <a:cs typeface="Work Sans Light"/>
              <a:sym typeface="Work Sans Light"/>
            </a:endParaRPr>
          </a:p>
        </p:txBody>
      </p:sp>
      <p:sp>
        <p:nvSpPr>
          <p:cNvPr id="173" name="Google Shape;173;p14"/>
          <p:cNvSpPr txBox="1"/>
          <p:nvPr/>
        </p:nvSpPr>
        <p:spPr>
          <a:xfrm>
            <a:off x="1366063" y="1881018"/>
            <a:ext cx="3854368" cy="2031325"/>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Plan de Proyecto</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Levantamiento de Información</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Diagrama de Procesos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IEEE-830 o Historias de Usuario</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Diagrama Casos de Uso</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Casos de Uso Extendido</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Diagrama de Clases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Prototipo No Funcional</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Patrón de Diseño</a:t>
            </a:r>
            <a:endParaRPr b="0" i="0" sz="1400" u="none" cap="none" strike="noStrike">
              <a:solidFill>
                <a:schemeClr val="dk1"/>
              </a:solidFill>
              <a:latin typeface="Work Sans Light"/>
              <a:ea typeface="Work Sans Light"/>
              <a:cs typeface="Work Sans Light"/>
              <a:sym typeface="Work Sans Light"/>
            </a:endParaRPr>
          </a:p>
        </p:txBody>
      </p:sp>
      <p:grpSp>
        <p:nvGrpSpPr>
          <p:cNvPr id="174" name="Google Shape;174;p14"/>
          <p:cNvGrpSpPr/>
          <p:nvPr/>
        </p:nvGrpSpPr>
        <p:grpSpPr>
          <a:xfrm>
            <a:off x="1111717" y="1494678"/>
            <a:ext cx="3239167" cy="347863"/>
            <a:chOff x="668953" y="1494678"/>
            <a:chExt cx="3239167" cy="347863"/>
          </a:xfrm>
        </p:grpSpPr>
        <p:sp>
          <p:nvSpPr>
            <p:cNvPr id="175" name="Google Shape;175;p14"/>
            <p:cNvSpPr/>
            <p:nvPr/>
          </p:nvSpPr>
          <p:spPr>
            <a:xfrm>
              <a:off x="781688" y="1796822"/>
              <a:ext cx="971956" cy="45719"/>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6" name="Google Shape;176;p14"/>
            <p:cNvSpPr txBox="1"/>
            <p:nvPr/>
          </p:nvSpPr>
          <p:spPr>
            <a:xfrm>
              <a:off x="668953" y="1494678"/>
              <a:ext cx="3239167" cy="29459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i="0" lang="es-MX" sz="1800" u="none" cap="none" strike="noStrike">
                  <a:solidFill>
                    <a:srgbClr val="38AA00"/>
                  </a:solidFill>
                  <a:latin typeface="Work Sans Light"/>
                  <a:ea typeface="Work Sans Light"/>
                  <a:cs typeface="Work Sans Light"/>
                  <a:sym typeface="Work Sans Light"/>
                </a:rPr>
                <a:t>Primer Trimestre</a:t>
              </a:r>
              <a:endParaRPr b="0" i="0" sz="1400" u="none" cap="none" strike="noStrike">
                <a:solidFill>
                  <a:srgbClr val="000000"/>
                </a:solidFill>
                <a:latin typeface="Arial"/>
                <a:ea typeface="Arial"/>
                <a:cs typeface="Arial"/>
                <a:sym typeface="Arial"/>
              </a:endParaRPr>
            </a:p>
          </p:txBody>
        </p:sp>
      </p:grpSp>
      <p:sp>
        <p:nvSpPr>
          <p:cNvPr id="177" name="Google Shape;177;p14"/>
          <p:cNvSpPr txBox="1"/>
          <p:nvPr/>
        </p:nvSpPr>
        <p:spPr>
          <a:xfrm>
            <a:off x="1366063" y="4602498"/>
            <a:ext cx="3854368" cy="203132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Modelo Entidad Relación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Modelo Relacional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Diccionario de Datos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Script de la BBDD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Sentencias DDL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Consultas DML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Automatización de la BBDD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Sistema de Información Web – Servidor Local</a:t>
            </a:r>
            <a:endParaRPr b="0" i="0" sz="1400" u="none" cap="none" strike="noStrike">
              <a:solidFill>
                <a:schemeClr val="dk1"/>
              </a:solidFill>
              <a:latin typeface="Work Sans Light"/>
              <a:ea typeface="Work Sans Light"/>
              <a:cs typeface="Work Sans Light"/>
              <a:sym typeface="Work Sans Light"/>
            </a:endParaRPr>
          </a:p>
        </p:txBody>
      </p:sp>
      <p:grpSp>
        <p:nvGrpSpPr>
          <p:cNvPr id="178" name="Google Shape;178;p14"/>
          <p:cNvGrpSpPr/>
          <p:nvPr/>
        </p:nvGrpSpPr>
        <p:grpSpPr>
          <a:xfrm>
            <a:off x="1060822" y="4230357"/>
            <a:ext cx="3239167" cy="347863"/>
            <a:chOff x="668953" y="1494678"/>
            <a:chExt cx="3239167" cy="347863"/>
          </a:xfrm>
        </p:grpSpPr>
        <p:sp>
          <p:nvSpPr>
            <p:cNvPr id="179" name="Google Shape;179;p14"/>
            <p:cNvSpPr/>
            <p:nvPr/>
          </p:nvSpPr>
          <p:spPr>
            <a:xfrm>
              <a:off x="781688" y="1796822"/>
              <a:ext cx="971956" cy="45719"/>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0" name="Google Shape;180;p14"/>
            <p:cNvSpPr txBox="1"/>
            <p:nvPr/>
          </p:nvSpPr>
          <p:spPr>
            <a:xfrm>
              <a:off x="668953" y="1494678"/>
              <a:ext cx="3239167" cy="29459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i="0" lang="es-MX" sz="1800" u="none" cap="none" strike="noStrike">
                  <a:solidFill>
                    <a:srgbClr val="38AA00"/>
                  </a:solidFill>
                  <a:latin typeface="Work Sans Light"/>
                  <a:ea typeface="Work Sans Light"/>
                  <a:cs typeface="Work Sans Light"/>
                  <a:sym typeface="Work Sans Light"/>
                </a:rPr>
                <a:t>Segundo Trimestre</a:t>
              </a:r>
              <a:endParaRPr b="0" i="0" sz="1400" u="none" cap="none" strike="noStrike">
                <a:solidFill>
                  <a:srgbClr val="000000"/>
                </a:solidFill>
                <a:latin typeface="Arial"/>
                <a:ea typeface="Arial"/>
                <a:cs typeface="Arial"/>
                <a:sym typeface="Arial"/>
              </a:endParaRPr>
            </a:p>
          </p:txBody>
        </p:sp>
      </p:grpSp>
      <p:grpSp>
        <p:nvGrpSpPr>
          <p:cNvPr id="181" name="Google Shape;181;p14"/>
          <p:cNvGrpSpPr/>
          <p:nvPr/>
        </p:nvGrpSpPr>
        <p:grpSpPr>
          <a:xfrm>
            <a:off x="4902545" y="2675450"/>
            <a:ext cx="3239167" cy="347863"/>
            <a:chOff x="668953" y="1494678"/>
            <a:chExt cx="3239167" cy="347863"/>
          </a:xfrm>
        </p:grpSpPr>
        <p:sp>
          <p:nvSpPr>
            <p:cNvPr id="182" name="Google Shape;182;p14"/>
            <p:cNvSpPr/>
            <p:nvPr/>
          </p:nvSpPr>
          <p:spPr>
            <a:xfrm>
              <a:off x="781688" y="1796822"/>
              <a:ext cx="971956" cy="45719"/>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3" name="Google Shape;183;p14"/>
            <p:cNvSpPr txBox="1"/>
            <p:nvPr/>
          </p:nvSpPr>
          <p:spPr>
            <a:xfrm>
              <a:off x="668953" y="1494678"/>
              <a:ext cx="3239167" cy="29459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i="0" lang="es-MX" sz="1800" u="none" cap="none" strike="noStrike">
                  <a:solidFill>
                    <a:srgbClr val="38AA00"/>
                  </a:solidFill>
                  <a:latin typeface="Work Sans Light"/>
                  <a:ea typeface="Work Sans Light"/>
                  <a:cs typeface="Work Sans Light"/>
                  <a:sym typeface="Work Sans Light"/>
                </a:rPr>
                <a:t>Tercer Trimestre</a:t>
              </a:r>
              <a:endParaRPr b="0" i="0" sz="1400" u="none" cap="none" strike="noStrike">
                <a:solidFill>
                  <a:srgbClr val="000000"/>
                </a:solidFill>
                <a:latin typeface="Arial"/>
                <a:ea typeface="Arial"/>
                <a:cs typeface="Arial"/>
                <a:sym typeface="Arial"/>
              </a:endParaRPr>
            </a:p>
          </p:txBody>
        </p:sp>
      </p:grpSp>
      <p:sp>
        <p:nvSpPr>
          <p:cNvPr id="184" name="Google Shape;184;p14"/>
          <p:cNvSpPr txBox="1"/>
          <p:nvPr/>
        </p:nvSpPr>
        <p:spPr>
          <a:xfrm>
            <a:off x="5138058" y="3116381"/>
            <a:ext cx="3854368" cy="52322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Planeación de Pruebas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Ejecución de Pruebas</a:t>
            </a:r>
            <a:endParaRPr b="0" i="0" sz="1400" u="none" cap="none" strike="noStrike">
              <a:solidFill>
                <a:schemeClr val="dk1"/>
              </a:solidFill>
              <a:latin typeface="Work Sans Light"/>
              <a:ea typeface="Work Sans Light"/>
              <a:cs typeface="Work Sans Light"/>
              <a:sym typeface="Work Sans Light"/>
            </a:endParaRPr>
          </a:p>
        </p:txBody>
      </p:sp>
      <p:grpSp>
        <p:nvGrpSpPr>
          <p:cNvPr id="185" name="Google Shape;185;p14"/>
          <p:cNvGrpSpPr/>
          <p:nvPr/>
        </p:nvGrpSpPr>
        <p:grpSpPr>
          <a:xfrm>
            <a:off x="4909555" y="4722219"/>
            <a:ext cx="3239167" cy="347863"/>
            <a:chOff x="668953" y="1494678"/>
            <a:chExt cx="3239167" cy="347863"/>
          </a:xfrm>
        </p:grpSpPr>
        <p:sp>
          <p:nvSpPr>
            <p:cNvPr id="186" name="Google Shape;186;p14"/>
            <p:cNvSpPr/>
            <p:nvPr/>
          </p:nvSpPr>
          <p:spPr>
            <a:xfrm>
              <a:off x="781688" y="1796822"/>
              <a:ext cx="971956" cy="45719"/>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7" name="Google Shape;187;p14"/>
            <p:cNvSpPr txBox="1"/>
            <p:nvPr/>
          </p:nvSpPr>
          <p:spPr>
            <a:xfrm>
              <a:off x="668953" y="1494678"/>
              <a:ext cx="3239167" cy="29459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i="0" lang="es-MX" sz="1800" u="none" cap="none" strike="noStrike">
                  <a:solidFill>
                    <a:srgbClr val="38AA00"/>
                  </a:solidFill>
                  <a:latin typeface="Work Sans Light"/>
                  <a:ea typeface="Work Sans Light"/>
                  <a:cs typeface="Work Sans Light"/>
                  <a:sym typeface="Work Sans Light"/>
                </a:rPr>
                <a:t>Cuarto Trimestre</a:t>
              </a:r>
              <a:endParaRPr b="0" i="0" sz="1400" u="none" cap="none" strike="noStrike">
                <a:solidFill>
                  <a:srgbClr val="000000"/>
                </a:solidFill>
                <a:latin typeface="Arial"/>
                <a:ea typeface="Arial"/>
                <a:cs typeface="Arial"/>
                <a:sym typeface="Arial"/>
              </a:endParaRPr>
            </a:p>
          </p:txBody>
        </p:sp>
      </p:grpSp>
      <p:sp>
        <p:nvSpPr>
          <p:cNvPr id="188" name="Google Shape;188;p14"/>
          <p:cNvSpPr txBox="1"/>
          <p:nvPr/>
        </p:nvSpPr>
        <p:spPr>
          <a:xfrm>
            <a:off x="5138058" y="5219739"/>
            <a:ext cx="3854368" cy="738664"/>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Manual de Instalación </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Configuración del Servidor de Aplicaciones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Configuración del Servidor de BBDD</a:t>
            </a:r>
            <a:endParaRPr b="0" i="0" sz="1400" u="none" cap="none" strike="noStrike">
              <a:solidFill>
                <a:schemeClr val="dk1"/>
              </a:solidFill>
              <a:latin typeface="Work Sans Light"/>
              <a:ea typeface="Work Sans Light"/>
              <a:cs typeface="Work Sans Light"/>
              <a:sym typeface="Work Sans Light"/>
            </a:endParaRPr>
          </a:p>
        </p:txBody>
      </p:sp>
      <p:grpSp>
        <p:nvGrpSpPr>
          <p:cNvPr id="189" name="Google Shape;189;p14"/>
          <p:cNvGrpSpPr/>
          <p:nvPr/>
        </p:nvGrpSpPr>
        <p:grpSpPr>
          <a:xfrm>
            <a:off x="8350341" y="3568215"/>
            <a:ext cx="3239167" cy="347863"/>
            <a:chOff x="668953" y="1494678"/>
            <a:chExt cx="3239167" cy="347863"/>
          </a:xfrm>
        </p:grpSpPr>
        <p:sp>
          <p:nvSpPr>
            <p:cNvPr id="190" name="Google Shape;190;p14"/>
            <p:cNvSpPr/>
            <p:nvPr/>
          </p:nvSpPr>
          <p:spPr>
            <a:xfrm>
              <a:off x="781688" y="1796822"/>
              <a:ext cx="971956" cy="45719"/>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1" name="Google Shape;191;p14"/>
            <p:cNvSpPr txBox="1"/>
            <p:nvPr/>
          </p:nvSpPr>
          <p:spPr>
            <a:xfrm>
              <a:off x="668953" y="1494678"/>
              <a:ext cx="3239167" cy="29459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i="0" lang="es-MX" sz="1800" u="none" cap="none" strike="noStrike">
                  <a:solidFill>
                    <a:srgbClr val="38AA00"/>
                  </a:solidFill>
                  <a:latin typeface="Work Sans Light"/>
                  <a:ea typeface="Work Sans Light"/>
                  <a:cs typeface="Work Sans Light"/>
                  <a:sym typeface="Work Sans Light"/>
                </a:rPr>
                <a:t>Quinto Trimestre</a:t>
              </a:r>
              <a:endParaRPr b="0" i="0" sz="1400" u="none" cap="none" strike="noStrike">
                <a:solidFill>
                  <a:srgbClr val="000000"/>
                </a:solidFill>
                <a:latin typeface="Arial"/>
                <a:ea typeface="Arial"/>
                <a:cs typeface="Arial"/>
                <a:sym typeface="Arial"/>
              </a:endParaRPr>
            </a:p>
          </p:txBody>
        </p:sp>
      </p:grpSp>
      <p:sp>
        <p:nvSpPr>
          <p:cNvPr id="192" name="Google Shape;192;p14"/>
          <p:cNvSpPr txBox="1"/>
          <p:nvPr/>
        </p:nvSpPr>
        <p:spPr>
          <a:xfrm>
            <a:off x="8578844" y="4065735"/>
            <a:ext cx="2750090" cy="738664"/>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Manual de Usuario</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Sistema de Información Web – Servidor Externo</a:t>
            </a:r>
            <a:endParaRPr b="0" i="0" sz="1400" u="none" cap="none" strike="noStrike">
              <a:solidFill>
                <a:schemeClr val="dk1"/>
              </a:solidFill>
              <a:latin typeface="Work Sans Light"/>
              <a:ea typeface="Work Sans Light"/>
              <a:cs typeface="Work Sans Light"/>
              <a:sym typeface="Work Sans Light"/>
            </a:endParaRPr>
          </a:p>
        </p:txBody>
      </p:sp>
      <p:pic>
        <p:nvPicPr>
          <p:cNvPr id="193" name="Google Shape;193;p14"/>
          <p:cNvPicPr preferRelativeResize="0"/>
          <p:nvPr/>
        </p:nvPicPr>
        <p:blipFill>
          <a:blip r:embed="rId3">
            <a:alphaModFix/>
          </a:blip>
          <a:stretch>
            <a:fillRect/>
          </a:stretch>
        </p:blipFill>
        <p:spPr>
          <a:xfrm>
            <a:off x="9775119" y="240150"/>
            <a:ext cx="1080000" cy="1080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2020-10-01T23:51:28Z</dcterms:created>
  <dc:creator>Jorge Enrique Pedraza Sanchez</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